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5"/>
  </p:notesMasterIdLst>
  <p:sldIdLst>
    <p:sldId id="256" r:id="rId2"/>
    <p:sldId id="257" r:id="rId3"/>
    <p:sldId id="258" r:id="rId4"/>
    <p:sldId id="259" r:id="rId5"/>
    <p:sldId id="261" r:id="rId6"/>
    <p:sldId id="280" r:id="rId7"/>
    <p:sldId id="282" r:id="rId8"/>
    <p:sldId id="284" r:id="rId9"/>
    <p:sldId id="285" r:id="rId10"/>
    <p:sldId id="286" r:id="rId11"/>
    <p:sldId id="287" r:id="rId12"/>
    <p:sldId id="278" r:id="rId13"/>
    <p:sldId id="264" r:id="rId14"/>
    <p:sldId id="289" r:id="rId15"/>
    <p:sldId id="290" r:id="rId16"/>
    <p:sldId id="291" r:id="rId17"/>
    <p:sldId id="292" r:id="rId18"/>
    <p:sldId id="293" r:id="rId19"/>
    <p:sldId id="265" r:id="rId20"/>
    <p:sldId id="266" r:id="rId21"/>
    <p:sldId id="267" r:id="rId22"/>
    <p:sldId id="296" r:id="rId23"/>
    <p:sldId id="268" r:id="rId24"/>
    <p:sldId id="298" r:id="rId25"/>
    <p:sldId id="299" r:id="rId26"/>
    <p:sldId id="269" r:id="rId27"/>
    <p:sldId id="301" r:id="rId28"/>
    <p:sldId id="303" r:id="rId29"/>
    <p:sldId id="304" r:id="rId30"/>
    <p:sldId id="305" r:id="rId31"/>
    <p:sldId id="306" r:id="rId32"/>
    <p:sldId id="270" r:id="rId33"/>
    <p:sldId id="308" r:id="rId34"/>
    <p:sldId id="309" r:id="rId35"/>
    <p:sldId id="271" r:id="rId36"/>
    <p:sldId id="311" r:id="rId37"/>
    <p:sldId id="312" r:id="rId38"/>
    <p:sldId id="272" r:id="rId39"/>
    <p:sldId id="314" r:id="rId40"/>
    <p:sldId id="316" r:id="rId41"/>
    <p:sldId id="273" r:id="rId42"/>
    <p:sldId id="274" r:id="rId43"/>
    <p:sldId id="277" r:id="rId44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ouis Matherne" initials="LM" lastIdx="7" clrIdx="0">
    <p:extLst>
      <p:ext uri="{19B8F6BF-5375-455C-9EA6-DF929625EA0E}">
        <p15:presenceInfo xmlns:p15="http://schemas.microsoft.com/office/powerpoint/2012/main" userId="Louis Mathern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C544"/>
    <a:srgbClr val="64E2FA"/>
    <a:srgbClr val="6CCD5D"/>
    <a:srgbClr val="CD3A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30" autoAdjust="0"/>
    <p:restoredTop sz="94678" autoAdjust="0"/>
  </p:normalViewPr>
  <p:slideViewPr>
    <p:cSldViewPr snapToGrid="0" snapToObjects="1">
      <p:cViewPr varScale="1">
        <p:scale>
          <a:sx n="118" d="100"/>
          <a:sy n="118" d="100"/>
        </p:scale>
        <p:origin x="1098" y="7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-240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B0A325-F33C-F24D-8505-A84D5908F0F2}" type="datetimeFigureOut">
              <a:rPr lang="en-GB" smtClean="0"/>
              <a:t>14/06/2017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FBAC1-460D-3A4D-8CD3-EC3C5EEF6D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2234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emf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XBRL Pitch Brochure Blank Cover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30538"/>
            <a:ext cx="9906000" cy="70000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395971"/>
            <a:ext cx="7758545" cy="1470025"/>
          </a:xfrm>
        </p:spPr>
        <p:txBody>
          <a:bodyPr>
            <a:normAutofit/>
          </a:bodyPr>
          <a:lstStyle>
            <a:lvl1pPr algn="l">
              <a:defRPr sz="32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758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52AAA-5BEE-BA4F-81A9-91034744617C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C39FE-4D1C-A74C-8A97-6D0E4608E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805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52AAA-5BEE-BA4F-81A9-91034744617C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C39FE-4D1C-A74C-8A97-6D0E4608E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705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705494"/>
            <a:ext cx="8915400" cy="71214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609" y="1613038"/>
            <a:ext cx="8915400" cy="452596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00520" y="6356351"/>
            <a:ext cx="2311400" cy="365125"/>
          </a:xfrm>
        </p:spPr>
        <p:txBody>
          <a:bodyPr/>
          <a:lstStyle/>
          <a:p>
            <a:fld id="{58FC39FE-4D1C-A74C-8A97-6D0E4608E78A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13459" y="-6711"/>
            <a:ext cx="3384550" cy="5165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795655"/>
            <a:ext cx="9986818" cy="98635"/>
          </a:xfrm>
          <a:prstGeom prst="rect">
            <a:avLst/>
          </a:prstGeom>
        </p:spPr>
      </p:pic>
      <p:pic>
        <p:nvPicPr>
          <p:cNvPr id="11" name="Picture 10"/>
          <p:cNvPicPr>
            <a:picLocks/>
          </p:cNvPicPr>
          <p:nvPr userDrawn="1"/>
        </p:nvPicPr>
        <p:blipFill rotWithShape="1">
          <a:blip r:embed="rId4" cstate="print">
            <a:alphaModFix amt="62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"/>
          <a:stretch/>
        </p:blipFill>
        <p:spPr>
          <a:xfrm>
            <a:off x="6013459" y="597062"/>
            <a:ext cx="3421490" cy="24384"/>
          </a:xfrm>
          <a:prstGeom prst="rect">
            <a:avLst/>
          </a:prstGeom>
        </p:spPr>
      </p:pic>
      <p:pic>
        <p:nvPicPr>
          <p:cNvPr id="12" name="Picture 11"/>
          <p:cNvPicPr>
            <a:picLocks/>
          </p:cNvPicPr>
          <p:nvPr userDrawn="1"/>
        </p:nvPicPr>
        <p:blipFill rotWithShape="1">
          <a:blip r:embed="rId5" cstate="print">
            <a:alphaModFix amt="62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87499" b="-4"/>
          <a:stretch/>
        </p:blipFill>
        <p:spPr>
          <a:xfrm rot="5400000">
            <a:off x="9208135" y="6553143"/>
            <a:ext cx="439304" cy="45719"/>
          </a:xfrm>
          <a:prstGeom prst="rect">
            <a:avLst/>
          </a:prstGeom>
        </p:spPr>
      </p:pic>
      <p:pic>
        <p:nvPicPr>
          <p:cNvPr id="15" name="Picture 14" descr="xBRL™-Logo-2c-NoStrap.eps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02284" y="6389386"/>
            <a:ext cx="982432" cy="332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693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52AAA-5BEE-BA4F-81A9-91034744617C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C39FE-4D1C-A74C-8A97-6D0E4608E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354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52AAA-5BEE-BA4F-81A9-91034744617C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C39FE-4D1C-A74C-8A97-6D0E4608E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19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52AAA-5BEE-BA4F-81A9-91034744617C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C39FE-4D1C-A74C-8A97-6D0E4608E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686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52AAA-5BEE-BA4F-81A9-91034744617C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C39FE-4D1C-A74C-8A97-6D0E4608E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362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52AAA-5BEE-BA4F-81A9-91034744617C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C39FE-4D1C-A74C-8A97-6D0E4608E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376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52AAA-5BEE-BA4F-81A9-91034744617C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C39FE-4D1C-A74C-8A97-6D0E4608E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160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52AAA-5BEE-BA4F-81A9-91034744617C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C39FE-4D1C-A74C-8A97-6D0E4608E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608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0"/>
            <a:r>
              <a:rPr lang="en-GB" dirty="0"/>
              <a:t>Second level</a:t>
            </a:r>
          </a:p>
          <a:p>
            <a:pPr lvl="0"/>
            <a:r>
              <a:rPr lang="en-GB" dirty="0"/>
              <a:t>Third level</a:t>
            </a:r>
          </a:p>
          <a:p>
            <a:pPr lvl="0"/>
            <a:r>
              <a:rPr lang="en-GB" dirty="0"/>
              <a:t>Fourth level</a:t>
            </a:r>
          </a:p>
          <a:p>
            <a:pPr lvl="0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52AAA-5BEE-BA4F-81A9-91034744617C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C39FE-4D1C-A74C-8A97-6D0E4608E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514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3309" y="2745132"/>
            <a:ext cx="7758545" cy="1470025"/>
          </a:xfrm>
        </p:spPr>
        <p:txBody>
          <a:bodyPr>
            <a:normAutofit/>
          </a:bodyPr>
          <a:lstStyle/>
          <a:p>
            <a:r>
              <a:rPr lang="en-US" sz="3600" dirty="0" err="1">
                <a:solidFill>
                  <a:srgbClr val="FFFFFF"/>
                </a:solidFill>
              </a:rPr>
              <a:t>x</a:t>
            </a:r>
            <a:r>
              <a:rPr lang="en-US" sz="3600" cap="all" dirty="0" err="1">
                <a:solidFill>
                  <a:srgbClr val="FFFFFF"/>
                </a:solidFill>
              </a:rPr>
              <a:t>BRL</a:t>
            </a:r>
            <a:r>
              <a:rPr lang="en-US" sz="3600" cap="all" dirty="0">
                <a:solidFill>
                  <a:srgbClr val="FFFFFF"/>
                </a:solidFill>
              </a:rPr>
              <a:t>-CSV Overview</a:t>
            </a:r>
            <a:endParaRPr lang="en-US" sz="1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5837999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cap="none" dirty="0" err="1"/>
              <a:t>x</a:t>
            </a:r>
            <a:r>
              <a:rPr lang="en-GB" dirty="0" err="1"/>
              <a:t>BRL</a:t>
            </a:r>
            <a:r>
              <a:rPr lang="en-GB" dirty="0"/>
              <a:t>-CSV: Loan data example</a:t>
            </a:r>
          </a:p>
        </p:txBody>
      </p:sp>
      <p:pic>
        <p:nvPicPr>
          <p:cNvPr id="4" name="Picture 3" descr="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568" y="2595782"/>
            <a:ext cx="8991062" cy="1052550"/>
          </a:xfrm>
          <a:prstGeom prst="rect">
            <a:avLst/>
          </a:prstGeom>
        </p:spPr>
      </p:pic>
      <p:sp>
        <p:nvSpPr>
          <p:cNvPr id="5" name="Rectangle 4" descr=" 5"/>
          <p:cNvSpPr/>
          <p:nvPr/>
        </p:nvSpPr>
        <p:spPr>
          <a:xfrm>
            <a:off x="2811163" y="2991365"/>
            <a:ext cx="6684468" cy="656967"/>
          </a:xfrm>
          <a:prstGeom prst="rect">
            <a:avLst/>
          </a:prstGeom>
          <a:solidFill>
            <a:schemeClr val="accent1">
              <a:lumMod val="40000"/>
              <a:lumOff val="6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000" dirty="0">
                <a:solidFill>
                  <a:schemeClr val="bg1">
                    <a:lumMod val="50000"/>
                  </a:schemeClr>
                </a:solidFill>
              </a:rPr>
              <a:t>Facts</a:t>
            </a:r>
            <a:endParaRPr lang="en-GB" sz="15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ectangle 5" descr=" 6"/>
          <p:cNvSpPr/>
          <p:nvPr/>
        </p:nvSpPr>
        <p:spPr>
          <a:xfrm>
            <a:off x="2811162" y="2595782"/>
            <a:ext cx="6684467" cy="395583"/>
          </a:xfrm>
          <a:prstGeom prst="rect">
            <a:avLst/>
          </a:prstGeom>
          <a:solidFill>
            <a:srgbClr val="FFFF00">
              <a:alpha val="7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bg1">
                    <a:lumMod val="50000"/>
                  </a:schemeClr>
                </a:solidFill>
              </a:rPr>
              <a:t>Concepts</a:t>
            </a:r>
            <a:endParaRPr lang="en-GB" sz="15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Rectangle 6" descr=" 7"/>
          <p:cNvSpPr/>
          <p:nvPr/>
        </p:nvSpPr>
        <p:spPr>
          <a:xfrm>
            <a:off x="504569" y="2595782"/>
            <a:ext cx="2306594" cy="1052550"/>
          </a:xfrm>
          <a:prstGeom prst="rect">
            <a:avLst/>
          </a:prstGeom>
          <a:solidFill>
            <a:schemeClr val="accent5">
              <a:lumMod val="20000"/>
              <a:lumOff val="80000"/>
              <a:alpha val="7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bg1">
                    <a:lumMod val="50000"/>
                  </a:schemeClr>
                </a:solidFill>
              </a:rPr>
              <a:t>Typed Dimension</a:t>
            </a:r>
          </a:p>
          <a:p>
            <a:pPr algn="ctr"/>
            <a:endParaRPr lang="en-GB" sz="2000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sz="1667" dirty="0">
                <a:solidFill>
                  <a:schemeClr val="bg1">
                    <a:lumMod val="50000"/>
                  </a:schemeClr>
                </a:solidFill>
              </a:rPr>
              <a:t>Dimension values</a:t>
            </a:r>
            <a:endParaRPr lang="en-GB" sz="1333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0352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cap="none" dirty="0" err="1"/>
              <a:t>x</a:t>
            </a:r>
            <a:r>
              <a:rPr lang="en-GB" dirty="0" err="1"/>
              <a:t>BRL</a:t>
            </a:r>
            <a:r>
              <a:rPr lang="en-GB" dirty="0"/>
              <a:t>-CSV: Loan data example</a:t>
            </a:r>
          </a:p>
        </p:txBody>
      </p:sp>
      <p:pic>
        <p:nvPicPr>
          <p:cNvPr id="4" name="Picture 3" descr="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568" y="2595782"/>
            <a:ext cx="8991062" cy="1052550"/>
          </a:xfrm>
          <a:prstGeom prst="rect">
            <a:avLst/>
          </a:prstGeom>
        </p:spPr>
      </p:pic>
      <p:sp>
        <p:nvSpPr>
          <p:cNvPr id="5" name="Rectangle 4" descr=" 5"/>
          <p:cNvSpPr/>
          <p:nvPr/>
        </p:nvSpPr>
        <p:spPr>
          <a:xfrm>
            <a:off x="2811163" y="2991365"/>
            <a:ext cx="6684468" cy="656967"/>
          </a:xfrm>
          <a:prstGeom prst="rect">
            <a:avLst/>
          </a:prstGeom>
          <a:solidFill>
            <a:schemeClr val="accent1">
              <a:lumMod val="40000"/>
              <a:lumOff val="6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000" dirty="0">
                <a:solidFill>
                  <a:schemeClr val="bg1">
                    <a:lumMod val="50000"/>
                  </a:schemeClr>
                </a:solidFill>
              </a:rPr>
              <a:t>Facts</a:t>
            </a:r>
            <a:endParaRPr lang="en-GB" sz="15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ectangle 5" descr=" 6"/>
          <p:cNvSpPr/>
          <p:nvPr/>
        </p:nvSpPr>
        <p:spPr>
          <a:xfrm>
            <a:off x="2811162" y="2595782"/>
            <a:ext cx="6684467" cy="395583"/>
          </a:xfrm>
          <a:prstGeom prst="rect">
            <a:avLst/>
          </a:prstGeom>
          <a:solidFill>
            <a:srgbClr val="FFFF00">
              <a:alpha val="7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bg1">
                    <a:lumMod val="50000"/>
                  </a:schemeClr>
                </a:solidFill>
              </a:rPr>
              <a:t>Concepts</a:t>
            </a:r>
            <a:endParaRPr lang="en-GB" sz="15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Rectangle 6" descr=" 7"/>
          <p:cNvSpPr/>
          <p:nvPr/>
        </p:nvSpPr>
        <p:spPr>
          <a:xfrm>
            <a:off x="504569" y="2595782"/>
            <a:ext cx="2306594" cy="1052550"/>
          </a:xfrm>
          <a:prstGeom prst="rect">
            <a:avLst/>
          </a:prstGeom>
          <a:solidFill>
            <a:schemeClr val="accent5">
              <a:lumMod val="20000"/>
              <a:lumOff val="80000"/>
              <a:alpha val="7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bg1">
                    <a:lumMod val="50000"/>
                  </a:schemeClr>
                </a:solidFill>
              </a:rPr>
              <a:t>Typed Dimension</a:t>
            </a:r>
          </a:p>
          <a:p>
            <a:pPr algn="ctr"/>
            <a:endParaRPr lang="en-GB" sz="2000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sz="1667" dirty="0">
                <a:solidFill>
                  <a:schemeClr val="bg1">
                    <a:lumMod val="50000"/>
                  </a:schemeClr>
                </a:solidFill>
              </a:rPr>
              <a:t>Dimension values</a:t>
            </a:r>
            <a:endParaRPr lang="en-GB" sz="1333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TextBox 7" descr=" 8"/>
          <p:cNvSpPr txBox="1"/>
          <p:nvPr/>
        </p:nvSpPr>
        <p:spPr>
          <a:xfrm>
            <a:off x="4224583" y="4043915"/>
            <a:ext cx="3857625" cy="1246495"/>
          </a:xfrm>
          <a:prstGeom prst="rect">
            <a:avLst/>
          </a:prstGeom>
          <a:solidFill>
            <a:srgbClr val="FF99FF">
              <a:alpha val="29000"/>
            </a:srgb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alibri" panose="020F0502020204030204" pitchFamily="34" charset="0"/>
                <a:cs typeface="Calibri" panose="020F0502020204030204" pitchFamily="34" charset="0"/>
              </a:rPr>
              <a:t>Standing data:</a:t>
            </a:r>
          </a:p>
          <a:p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Report period start/end</a:t>
            </a:r>
          </a:p>
          <a:p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Entity identifier</a:t>
            </a:r>
          </a:p>
          <a:p>
            <a:endParaRPr lang="en-GB" sz="1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2819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xBRL</a:t>
            </a:r>
            <a:r>
              <a:rPr lang="en-GB" dirty="0"/>
              <a:t>-CSV: Loan data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Let’s look at the JSON metadata file needed to capture this using </a:t>
            </a:r>
            <a:r>
              <a:rPr lang="en-GB" dirty="0" err="1"/>
              <a:t>xBRL</a:t>
            </a:r>
            <a:r>
              <a:rPr lang="en-GB" dirty="0"/>
              <a:t>-CSV…</a:t>
            </a:r>
          </a:p>
        </p:txBody>
      </p:sp>
    </p:spTree>
    <p:extLst>
      <p:ext uri="{BB962C8B-B14F-4D97-AF65-F5344CB8AC3E}">
        <p14:creationId xmlns:p14="http://schemas.microsoft.com/office/powerpoint/2010/main" val="37464718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JSON metadata: Overview</a:t>
            </a:r>
          </a:p>
        </p:txBody>
      </p:sp>
      <p:pic>
        <p:nvPicPr>
          <p:cNvPr id="4" name="Picture 3" descr="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104" y="2062794"/>
            <a:ext cx="6950523" cy="2401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4690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JSON metadata: Overview</a:t>
            </a:r>
          </a:p>
        </p:txBody>
      </p:sp>
      <p:pic>
        <p:nvPicPr>
          <p:cNvPr id="4" name="Picture 3" descr="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104" y="2062794"/>
            <a:ext cx="6950523" cy="2401333"/>
          </a:xfrm>
          <a:prstGeom prst="rect">
            <a:avLst/>
          </a:prstGeom>
        </p:spPr>
      </p:pic>
      <p:sp>
        <p:nvSpPr>
          <p:cNvPr id="5" name="Rectangle 4" descr=" 5"/>
          <p:cNvSpPr/>
          <p:nvPr/>
        </p:nvSpPr>
        <p:spPr>
          <a:xfrm>
            <a:off x="1352818" y="2579018"/>
            <a:ext cx="6429810" cy="285750"/>
          </a:xfrm>
          <a:prstGeom prst="rect">
            <a:avLst/>
          </a:prstGeom>
          <a:solidFill>
            <a:srgbClr val="FFFF00">
              <a:alpha val="33000"/>
            </a:srgbClr>
          </a:solidFill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 dirty="0"/>
          </a:p>
        </p:txBody>
      </p:sp>
      <p:sp>
        <p:nvSpPr>
          <p:cNvPr id="6" name="TextBox 5" descr=" 3"/>
          <p:cNvSpPr txBox="1"/>
          <p:nvPr/>
        </p:nvSpPr>
        <p:spPr>
          <a:xfrm>
            <a:off x="832104" y="4797766"/>
            <a:ext cx="75954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Boilerplate to identify the standard and version that this file conforms to.</a:t>
            </a:r>
          </a:p>
        </p:txBody>
      </p:sp>
    </p:spTree>
    <p:extLst>
      <p:ext uri="{BB962C8B-B14F-4D97-AF65-F5344CB8AC3E}">
        <p14:creationId xmlns:p14="http://schemas.microsoft.com/office/powerpoint/2010/main" val="23092998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JSON metadata: Overview</a:t>
            </a:r>
          </a:p>
        </p:txBody>
      </p:sp>
      <p:pic>
        <p:nvPicPr>
          <p:cNvPr id="4" name="Picture 3" descr="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104" y="2062794"/>
            <a:ext cx="6950523" cy="2401333"/>
          </a:xfrm>
          <a:prstGeom prst="rect">
            <a:avLst/>
          </a:prstGeom>
        </p:spPr>
      </p:pic>
      <p:sp>
        <p:nvSpPr>
          <p:cNvPr id="7" name="Rectangle 6" descr=" 6"/>
          <p:cNvSpPr/>
          <p:nvPr/>
        </p:nvSpPr>
        <p:spPr>
          <a:xfrm>
            <a:off x="1352818" y="2864768"/>
            <a:ext cx="6429810" cy="285750"/>
          </a:xfrm>
          <a:prstGeom prst="rect">
            <a:avLst/>
          </a:prstGeom>
          <a:solidFill>
            <a:srgbClr val="FFFF00">
              <a:alpha val="33000"/>
            </a:srgbClr>
          </a:solidFill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 dirty="0"/>
          </a:p>
        </p:txBody>
      </p:sp>
      <p:sp>
        <p:nvSpPr>
          <p:cNvPr id="8" name="TextBox 7" descr=" 11"/>
          <p:cNvSpPr txBox="1"/>
          <p:nvPr/>
        </p:nvSpPr>
        <p:spPr>
          <a:xfrm>
            <a:off x="832104" y="4786118"/>
            <a:ext cx="7595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Identifies the taxonomy used by this report</a:t>
            </a:r>
          </a:p>
        </p:txBody>
      </p:sp>
    </p:spTree>
    <p:extLst>
      <p:ext uri="{BB962C8B-B14F-4D97-AF65-F5344CB8AC3E}">
        <p14:creationId xmlns:p14="http://schemas.microsoft.com/office/powerpoint/2010/main" val="42646481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JSON metadata: Overview</a:t>
            </a:r>
          </a:p>
        </p:txBody>
      </p:sp>
      <p:pic>
        <p:nvPicPr>
          <p:cNvPr id="4" name="Picture 3" descr="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104" y="2062794"/>
            <a:ext cx="6950523" cy="2401333"/>
          </a:xfrm>
          <a:prstGeom prst="rect">
            <a:avLst/>
          </a:prstGeom>
        </p:spPr>
      </p:pic>
      <p:sp>
        <p:nvSpPr>
          <p:cNvPr id="9" name="Rectangle 8" descr=" 7"/>
          <p:cNvSpPr/>
          <p:nvPr/>
        </p:nvSpPr>
        <p:spPr>
          <a:xfrm>
            <a:off x="1352818" y="3134927"/>
            <a:ext cx="1548291" cy="285750"/>
          </a:xfrm>
          <a:prstGeom prst="rect">
            <a:avLst/>
          </a:prstGeom>
          <a:solidFill>
            <a:srgbClr val="FFFF00">
              <a:alpha val="33000"/>
            </a:srgbClr>
          </a:solidFill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 dirty="0"/>
          </a:p>
        </p:txBody>
      </p:sp>
      <p:sp>
        <p:nvSpPr>
          <p:cNvPr id="6" name="TextBox 5" descr=" 12"/>
          <p:cNvSpPr txBox="1"/>
          <p:nvPr/>
        </p:nvSpPr>
        <p:spPr>
          <a:xfrm>
            <a:off x="836889" y="4772613"/>
            <a:ext cx="75954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 set of bindings of namespace URIs to prefixes used within the report</a:t>
            </a:r>
          </a:p>
        </p:txBody>
      </p:sp>
    </p:spTree>
    <p:extLst>
      <p:ext uri="{BB962C8B-B14F-4D97-AF65-F5344CB8AC3E}">
        <p14:creationId xmlns:p14="http://schemas.microsoft.com/office/powerpoint/2010/main" val="26918781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JSON metadata: Overview</a:t>
            </a:r>
          </a:p>
        </p:txBody>
      </p:sp>
      <p:pic>
        <p:nvPicPr>
          <p:cNvPr id="4" name="Picture 3" descr="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104" y="2062794"/>
            <a:ext cx="6950523" cy="2401333"/>
          </a:xfrm>
          <a:prstGeom prst="rect">
            <a:avLst/>
          </a:prstGeom>
        </p:spPr>
      </p:pic>
      <p:sp>
        <p:nvSpPr>
          <p:cNvPr id="8" name="Rectangle 7" descr=" 8"/>
          <p:cNvSpPr/>
          <p:nvPr/>
        </p:nvSpPr>
        <p:spPr>
          <a:xfrm>
            <a:off x="4780884" y="3582632"/>
            <a:ext cx="1599719" cy="358193"/>
          </a:xfrm>
          <a:prstGeom prst="rect">
            <a:avLst/>
          </a:prstGeom>
          <a:solidFill>
            <a:srgbClr val="FFFF00">
              <a:alpha val="33000"/>
            </a:srgbClr>
          </a:solidFill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 dirty="0"/>
          </a:p>
        </p:txBody>
      </p:sp>
      <p:sp>
        <p:nvSpPr>
          <p:cNvPr id="7" name="TextBox 6" descr=" 13"/>
          <p:cNvSpPr txBox="1"/>
          <p:nvPr/>
        </p:nvSpPr>
        <p:spPr>
          <a:xfrm>
            <a:off x="832103" y="4809414"/>
            <a:ext cx="75954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Report-level properties that provide default property values for all facts in all tables</a:t>
            </a:r>
          </a:p>
        </p:txBody>
      </p:sp>
    </p:spTree>
    <p:extLst>
      <p:ext uri="{BB962C8B-B14F-4D97-AF65-F5344CB8AC3E}">
        <p14:creationId xmlns:p14="http://schemas.microsoft.com/office/powerpoint/2010/main" val="38559320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JSON metadata: Overview</a:t>
            </a:r>
          </a:p>
        </p:txBody>
      </p:sp>
      <p:pic>
        <p:nvPicPr>
          <p:cNvPr id="4" name="Picture 3" descr="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104" y="2062794"/>
            <a:ext cx="6950523" cy="2401333"/>
          </a:xfrm>
          <a:prstGeom prst="rect">
            <a:avLst/>
          </a:prstGeom>
        </p:spPr>
      </p:pic>
      <p:sp>
        <p:nvSpPr>
          <p:cNvPr id="6" name="Rectangle 5" descr=" 9"/>
          <p:cNvSpPr/>
          <p:nvPr/>
        </p:nvSpPr>
        <p:spPr>
          <a:xfrm>
            <a:off x="1097884" y="3868382"/>
            <a:ext cx="1133033" cy="358193"/>
          </a:xfrm>
          <a:prstGeom prst="rect">
            <a:avLst/>
          </a:prstGeom>
          <a:solidFill>
            <a:srgbClr val="FFFF00">
              <a:alpha val="33000"/>
            </a:srgbClr>
          </a:solidFill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 dirty="0"/>
          </a:p>
        </p:txBody>
      </p:sp>
      <p:sp>
        <p:nvSpPr>
          <p:cNvPr id="9" name="TextBox 8" descr=" 14"/>
          <p:cNvSpPr txBox="1"/>
          <p:nvPr/>
        </p:nvSpPr>
        <p:spPr>
          <a:xfrm>
            <a:off x="841674" y="4797766"/>
            <a:ext cx="7595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Metadata for each table (CSV file) in this report</a:t>
            </a:r>
          </a:p>
        </p:txBody>
      </p:sp>
    </p:spTree>
    <p:extLst>
      <p:ext uri="{BB962C8B-B14F-4D97-AF65-F5344CB8AC3E}">
        <p14:creationId xmlns:p14="http://schemas.microsoft.com/office/powerpoint/2010/main" val="29281652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/>
              <a:t>JSON metadata: report-level properties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130" y="2308861"/>
            <a:ext cx="5504657" cy="310837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126163" y="2816860"/>
            <a:ext cx="3779838" cy="2144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67" dirty="0">
                <a:latin typeface="Calibri" panose="020F0502020204030204" pitchFamily="34" charset="0"/>
                <a:cs typeface="Calibri" panose="020F0502020204030204" pitchFamily="34" charset="0"/>
              </a:rPr>
              <a:t>Report-level properties provides standing data and defaults for all facts.  Can be overridden at table, column or row level</a:t>
            </a:r>
          </a:p>
        </p:txBody>
      </p:sp>
    </p:spTree>
    <p:extLst>
      <p:ext uri="{BB962C8B-B14F-4D97-AF65-F5344CB8AC3E}">
        <p14:creationId xmlns:p14="http://schemas.microsoft.com/office/powerpoint/2010/main" val="2492835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2104" y="1059180"/>
            <a:ext cx="7897558" cy="1249680"/>
          </a:xfrm>
        </p:spPr>
        <p:txBody>
          <a:bodyPr/>
          <a:lstStyle/>
          <a:p>
            <a:r>
              <a:rPr lang="nl-BE" cap="none" dirty="0"/>
              <a:t>xBRL-CSV</a:t>
            </a:r>
            <a:endParaRPr lang="en-GB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609" y="2120113"/>
            <a:ext cx="8915400" cy="4018888"/>
          </a:xfrm>
        </p:spPr>
        <p:txBody>
          <a:bodyPr/>
          <a:lstStyle/>
          <a:p>
            <a:pPr algn="ctr"/>
            <a:endParaRPr lang="pt-BR" dirty="0"/>
          </a:p>
          <a:p>
            <a:pPr marL="0" indent="0" algn="ctr">
              <a:buNone/>
            </a:pPr>
            <a:r>
              <a:rPr lang="pt-BR" sz="2333" dirty="0"/>
              <a:t>xBRL-CSV provides a </a:t>
            </a:r>
            <a:r>
              <a:rPr lang="pt-BR" sz="2333" b="1" dirty="0"/>
              <a:t>flexible</a:t>
            </a:r>
            <a:r>
              <a:rPr lang="pt-BR" sz="2333" dirty="0"/>
              <a:t>, </a:t>
            </a:r>
            <a:r>
              <a:rPr lang="pt-BR" sz="2333" b="1" dirty="0"/>
              <a:t>standardised </a:t>
            </a:r>
            <a:r>
              <a:rPr lang="pt-BR" sz="2333" dirty="0"/>
              <a:t>approach for XBRL data, built upon the </a:t>
            </a:r>
            <a:r>
              <a:rPr lang="pt-BR" sz="2333" b="1" dirty="0"/>
              <a:t>Open Information Model (OIM) </a:t>
            </a:r>
            <a:r>
              <a:rPr lang="pt-BR" sz="2333" dirty="0"/>
              <a:t>and the W3C’s </a:t>
            </a:r>
            <a:r>
              <a:rPr lang="pt-BR" sz="2333" b="1" dirty="0"/>
              <a:t>Tabular Metadata</a:t>
            </a:r>
            <a:r>
              <a:rPr lang="pt-BR" sz="2333" dirty="0"/>
              <a:t> specification</a:t>
            </a:r>
            <a:endParaRPr lang="pt-BR" sz="2333" b="1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805334" y="5963753"/>
            <a:ext cx="791104" cy="228600"/>
          </a:xfrm>
          <a:prstGeom prst="rect">
            <a:avLst/>
          </a:prstGeom>
        </p:spPr>
        <p:txBody>
          <a:bodyPr vert="horz" lIns="76200" tIns="38100" rIns="76200" bIns="3810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r"/>
            <a:r>
              <a:rPr lang="en-GB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0587396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JSON metadata: prefixes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104" y="1926748"/>
            <a:ext cx="7985541" cy="191389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54623" y="4349750"/>
            <a:ext cx="8700502" cy="1887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333" dirty="0">
                <a:latin typeface="Calibri" panose="020F0502020204030204" pitchFamily="34" charset="0"/>
                <a:cs typeface="Calibri" panose="020F0502020204030204" pitchFamily="34" charset="0"/>
              </a:rPr>
              <a:t>Prefixes in </a:t>
            </a:r>
            <a:r>
              <a:rPr lang="en-GB" sz="2333" dirty="0" err="1">
                <a:latin typeface="Calibri" panose="020F0502020204030204" pitchFamily="34" charset="0"/>
                <a:cs typeface="Calibri" panose="020F0502020204030204" pitchFamily="34" charset="0"/>
              </a:rPr>
              <a:t>xBRL</a:t>
            </a:r>
            <a:r>
              <a:rPr lang="en-GB" sz="2333" dirty="0">
                <a:latin typeface="Calibri" panose="020F0502020204030204" pitchFamily="34" charset="0"/>
                <a:cs typeface="Calibri" panose="020F0502020204030204" pitchFamily="34" charset="0"/>
              </a:rPr>
              <a:t>-CSV use Simplified </a:t>
            </a:r>
            <a:r>
              <a:rPr lang="en-GB" sz="2333" dirty="0" err="1">
                <a:latin typeface="Calibri" panose="020F0502020204030204" pitchFamily="34" charset="0"/>
                <a:cs typeface="Calibri" panose="020F0502020204030204" pitchFamily="34" charset="0"/>
              </a:rPr>
              <a:t>QNames</a:t>
            </a:r>
            <a:r>
              <a:rPr lang="en-GB" sz="2333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GB" sz="2333" dirty="0" err="1">
                <a:latin typeface="Calibri" panose="020F0502020204030204" pitchFamily="34" charset="0"/>
                <a:cs typeface="Calibri" panose="020F0502020204030204" pitchFamily="34" charset="0"/>
              </a:rPr>
              <a:t>SQNames</a:t>
            </a:r>
            <a:r>
              <a:rPr lang="en-GB" sz="2333" dirty="0">
                <a:latin typeface="Calibri" panose="020F0502020204030204" pitchFamily="34" charset="0"/>
                <a:cs typeface="Calibri" panose="020F0502020204030204" pitchFamily="34" charset="0"/>
              </a:rPr>
              <a:t>):</a:t>
            </a:r>
          </a:p>
          <a:p>
            <a:pPr marL="238115" indent="-238115">
              <a:buFont typeface="Arial" panose="020B0604020202020204" pitchFamily="34" charset="0"/>
              <a:buChar char="•"/>
            </a:pPr>
            <a:r>
              <a:rPr lang="en-GB" sz="2333" dirty="0">
                <a:latin typeface="Calibri" panose="020F0502020204030204" pitchFamily="34" charset="0"/>
                <a:cs typeface="Calibri" panose="020F0502020204030204" pitchFamily="34" charset="0"/>
              </a:rPr>
              <a:t>Analogous to prefixes in XML</a:t>
            </a:r>
          </a:p>
          <a:p>
            <a:pPr marL="238115" indent="-238115">
              <a:buFont typeface="Arial" panose="020B0604020202020204" pitchFamily="34" charset="0"/>
              <a:buChar char="•"/>
            </a:pPr>
            <a:r>
              <a:rPr lang="en-GB" sz="2333" dirty="0" err="1">
                <a:latin typeface="Calibri" panose="020F0502020204030204" pitchFamily="34" charset="0"/>
                <a:cs typeface="Calibri" panose="020F0502020204030204" pitchFamily="34" charset="0"/>
              </a:rPr>
              <a:t>Prefix:Namespace</a:t>
            </a:r>
            <a:r>
              <a:rPr lang="en-GB" sz="2333" dirty="0">
                <a:latin typeface="Calibri" panose="020F0502020204030204" pitchFamily="34" charset="0"/>
                <a:cs typeface="Calibri" panose="020F0502020204030204" pitchFamily="34" charset="0"/>
              </a:rPr>
              <a:t> is 1:1 within a document</a:t>
            </a:r>
          </a:p>
          <a:p>
            <a:pPr marL="238115" indent="-238115">
              <a:buFont typeface="Arial" panose="020B0604020202020204" pitchFamily="34" charset="0"/>
              <a:buChar char="•"/>
            </a:pPr>
            <a:r>
              <a:rPr lang="en-GB" sz="2333" dirty="0">
                <a:latin typeface="Calibri" panose="020F0502020204030204" pitchFamily="34" charset="0"/>
                <a:cs typeface="Calibri" panose="020F0502020204030204" pitchFamily="34" charset="0"/>
              </a:rPr>
              <a:t>Local parts can be any token (so can be used for entity identifiers which often have a numeric first character)</a:t>
            </a:r>
          </a:p>
        </p:txBody>
      </p:sp>
    </p:spTree>
    <p:extLst>
      <p:ext uri="{BB962C8B-B14F-4D97-AF65-F5344CB8AC3E}">
        <p14:creationId xmlns:p14="http://schemas.microsoft.com/office/powerpoint/2010/main" val="9503297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JSON metadata: tables</a:t>
            </a:r>
          </a:p>
        </p:txBody>
      </p:sp>
      <p:pic>
        <p:nvPicPr>
          <p:cNvPr id="4" name="Picture 3" descr="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104" y="2079625"/>
            <a:ext cx="7310438" cy="3559309"/>
          </a:xfrm>
          <a:prstGeom prst="rect">
            <a:avLst/>
          </a:prstGeom>
        </p:spPr>
      </p:pic>
      <p:sp>
        <p:nvSpPr>
          <p:cNvPr id="3" name="TextBox 2" descr=" 3"/>
          <p:cNvSpPr txBox="1"/>
          <p:nvPr/>
        </p:nvSpPr>
        <p:spPr>
          <a:xfrm>
            <a:off x="832104" y="5654591"/>
            <a:ext cx="74546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“tables” object provides information about each CSV file (table) in the report</a:t>
            </a:r>
          </a:p>
        </p:txBody>
      </p:sp>
    </p:spTree>
    <p:extLst>
      <p:ext uri="{BB962C8B-B14F-4D97-AF65-F5344CB8AC3E}">
        <p14:creationId xmlns:p14="http://schemas.microsoft.com/office/powerpoint/2010/main" val="30602747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JSON metadata: tables</a:t>
            </a:r>
          </a:p>
        </p:txBody>
      </p:sp>
      <p:pic>
        <p:nvPicPr>
          <p:cNvPr id="4" name="Picture 3" descr="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104" y="2079625"/>
            <a:ext cx="7310438" cy="3559309"/>
          </a:xfrm>
          <a:prstGeom prst="rect">
            <a:avLst/>
          </a:prstGeom>
        </p:spPr>
      </p:pic>
      <p:sp>
        <p:nvSpPr>
          <p:cNvPr id="5" name="Rectangle 4" descr=" 5"/>
          <p:cNvSpPr/>
          <p:nvPr/>
        </p:nvSpPr>
        <p:spPr>
          <a:xfrm>
            <a:off x="1746250" y="3143250"/>
            <a:ext cx="6540500" cy="1285875"/>
          </a:xfrm>
          <a:prstGeom prst="rect">
            <a:avLst/>
          </a:prstGeom>
          <a:solidFill>
            <a:srgbClr val="FFFF00">
              <a:alpha val="33000"/>
            </a:srgbClr>
          </a:solidFill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 dirty="0"/>
          </a:p>
        </p:txBody>
      </p:sp>
      <p:sp>
        <p:nvSpPr>
          <p:cNvPr id="6" name="TextBox 5" descr=" 6"/>
          <p:cNvSpPr txBox="1"/>
          <p:nvPr/>
        </p:nvSpPr>
        <p:spPr>
          <a:xfrm>
            <a:off x="832104" y="5654591"/>
            <a:ext cx="7454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Each table contains a set of column definitions.</a:t>
            </a:r>
          </a:p>
        </p:txBody>
      </p:sp>
    </p:spTree>
    <p:extLst>
      <p:ext uri="{BB962C8B-B14F-4D97-AF65-F5344CB8AC3E}">
        <p14:creationId xmlns:p14="http://schemas.microsoft.com/office/powerpoint/2010/main" val="21895410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JSON metadata: columns</a:t>
            </a:r>
          </a:p>
        </p:txBody>
      </p:sp>
      <p:pic>
        <p:nvPicPr>
          <p:cNvPr id="4" name="Picture 3" descr="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105" y="2308860"/>
            <a:ext cx="8153146" cy="2626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022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JSON metadata: columns</a:t>
            </a:r>
          </a:p>
        </p:txBody>
      </p:sp>
      <p:pic>
        <p:nvPicPr>
          <p:cNvPr id="4" name="Picture 3" descr="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105" y="2308860"/>
            <a:ext cx="8153146" cy="2626433"/>
          </a:xfrm>
          <a:prstGeom prst="rect">
            <a:avLst/>
          </a:prstGeom>
        </p:spPr>
      </p:pic>
      <p:sp>
        <p:nvSpPr>
          <p:cNvPr id="5" name="Rectangle 4" descr=" 5"/>
          <p:cNvSpPr/>
          <p:nvPr/>
        </p:nvSpPr>
        <p:spPr>
          <a:xfrm>
            <a:off x="682625" y="3111500"/>
            <a:ext cx="7635875" cy="285750"/>
          </a:xfrm>
          <a:prstGeom prst="rect">
            <a:avLst/>
          </a:prstGeom>
          <a:solidFill>
            <a:srgbClr val="FFFF00">
              <a:alpha val="33000"/>
            </a:srgbClr>
          </a:solidFill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 dirty="0"/>
          </a:p>
        </p:txBody>
      </p:sp>
      <p:sp>
        <p:nvSpPr>
          <p:cNvPr id="6" name="TextBox 5" descr=" 6"/>
          <p:cNvSpPr txBox="1"/>
          <p:nvPr/>
        </p:nvSpPr>
        <p:spPr>
          <a:xfrm>
            <a:off x="984250" y="4935294"/>
            <a:ext cx="6969125" cy="810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333" dirty="0">
                <a:latin typeface="Calibri" panose="020F0502020204030204" pitchFamily="34" charset="0"/>
                <a:cs typeface="Calibri" panose="020F0502020204030204" pitchFamily="34" charset="0"/>
              </a:rPr>
              <a:t>Column type specifies that each cell in this column produces a </a:t>
            </a:r>
            <a:r>
              <a:rPr lang="en-GB" sz="2333" b="1" dirty="0">
                <a:latin typeface="Calibri" panose="020F0502020204030204" pitchFamily="34" charset="0"/>
                <a:cs typeface="Calibri" panose="020F0502020204030204" pitchFamily="34" charset="0"/>
              </a:rPr>
              <a:t>numeric simple fact</a:t>
            </a:r>
          </a:p>
        </p:txBody>
      </p:sp>
    </p:spTree>
    <p:extLst>
      <p:ext uri="{BB962C8B-B14F-4D97-AF65-F5344CB8AC3E}">
        <p14:creationId xmlns:p14="http://schemas.microsoft.com/office/powerpoint/2010/main" val="946220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JSON metadata: columns</a:t>
            </a:r>
          </a:p>
        </p:txBody>
      </p:sp>
      <p:pic>
        <p:nvPicPr>
          <p:cNvPr id="4" name="Picture 3" descr="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105" y="2308860"/>
            <a:ext cx="8153146" cy="2626433"/>
          </a:xfrm>
          <a:prstGeom prst="rect">
            <a:avLst/>
          </a:prstGeom>
        </p:spPr>
      </p:pic>
      <p:sp>
        <p:nvSpPr>
          <p:cNvPr id="8" name="Rectangle 7" descr=" 7"/>
          <p:cNvSpPr/>
          <p:nvPr/>
        </p:nvSpPr>
        <p:spPr>
          <a:xfrm>
            <a:off x="984250" y="3558540"/>
            <a:ext cx="6508750" cy="791210"/>
          </a:xfrm>
          <a:prstGeom prst="rect">
            <a:avLst/>
          </a:prstGeom>
          <a:solidFill>
            <a:srgbClr val="FFFF00">
              <a:alpha val="33000"/>
            </a:srgbClr>
          </a:solidFill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 dirty="0"/>
          </a:p>
        </p:txBody>
      </p:sp>
      <p:sp>
        <p:nvSpPr>
          <p:cNvPr id="7" name="TextBox 6" descr=" 8"/>
          <p:cNvSpPr txBox="1"/>
          <p:nvPr/>
        </p:nvSpPr>
        <p:spPr>
          <a:xfrm>
            <a:off x="1015999" y="4935294"/>
            <a:ext cx="6969125" cy="810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333" dirty="0">
                <a:latin typeface="Calibri" panose="020F0502020204030204" pitchFamily="34" charset="0"/>
                <a:cs typeface="Calibri" panose="020F0502020204030204" pitchFamily="34" charset="0"/>
              </a:rPr>
              <a:t>Properties defined here are applied to all facts in this column</a:t>
            </a:r>
          </a:p>
        </p:txBody>
      </p:sp>
    </p:spTree>
    <p:extLst>
      <p:ext uri="{BB962C8B-B14F-4D97-AF65-F5344CB8AC3E}">
        <p14:creationId xmlns:p14="http://schemas.microsoft.com/office/powerpoint/2010/main" val="41847719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Column Types</a:t>
            </a:r>
          </a:p>
        </p:txBody>
      </p:sp>
      <p:pic>
        <p:nvPicPr>
          <p:cNvPr id="4" name="Picture 3" descr="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048" y="4008022"/>
            <a:ext cx="8991062" cy="105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4585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Column Types</a:t>
            </a:r>
          </a:p>
        </p:txBody>
      </p:sp>
      <p:pic>
        <p:nvPicPr>
          <p:cNvPr id="4" name="Picture 3" descr="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048" y="4008022"/>
            <a:ext cx="8991062" cy="1052550"/>
          </a:xfrm>
          <a:prstGeom prst="rect">
            <a:avLst/>
          </a:prstGeom>
        </p:spPr>
      </p:pic>
      <p:sp>
        <p:nvSpPr>
          <p:cNvPr id="6" name="TextBox 5" descr=" 5"/>
          <p:cNvSpPr txBox="1"/>
          <p:nvPr/>
        </p:nvSpPr>
        <p:spPr>
          <a:xfrm rot="18348063">
            <a:off x="6710420" y="2692024"/>
            <a:ext cx="239049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dirty="0"/>
              <a:t>Numeric simple fact</a:t>
            </a:r>
          </a:p>
        </p:txBody>
      </p:sp>
      <p:sp>
        <p:nvSpPr>
          <p:cNvPr id="5" name="Rectangle 4" descr=" 14"/>
          <p:cNvSpPr/>
          <p:nvPr/>
        </p:nvSpPr>
        <p:spPr>
          <a:xfrm>
            <a:off x="6939280" y="4008021"/>
            <a:ext cx="680720" cy="1052551"/>
          </a:xfrm>
          <a:prstGeom prst="rect">
            <a:avLst/>
          </a:prstGeom>
          <a:solidFill>
            <a:schemeClr val="accent1">
              <a:lumMod val="40000"/>
              <a:lumOff val="6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9440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Column Types</a:t>
            </a:r>
          </a:p>
        </p:txBody>
      </p:sp>
      <p:pic>
        <p:nvPicPr>
          <p:cNvPr id="4" name="Picture 3" descr="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048" y="4008022"/>
            <a:ext cx="8991062" cy="1052550"/>
          </a:xfrm>
          <a:prstGeom prst="rect">
            <a:avLst/>
          </a:prstGeom>
        </p:spPr>
      </p:pic>
      <p:sp>
        <p:nvSpPr>
          <p:cNvPr id="6" name="TextBox 5" descr=" 5"/>
          <p:cNvSpPr txBox="1"/>
          <p:nvPr/>
        </p:nvSpPr>
        <p:spPr>
          <a:xfrm rot="18348063">
            <a:off x="6710420" y="2692024"/>
            <a:ext cx="239049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dirty="0"/>
              <a:t>Numeric simple fact</a:t>
            </a:r>
          </a:p>
        </p:txBody>
      </p:sp>
      <p:sp>
        <p:nvSpPr>
          <p:cNvPr id="8" name="TextBox 7" descr=" 6"/>
          <p:cNvSpPr txBox="1"/>
          <p:nvPr/>
        </p:nvSpPr>
        <p:spPr>
          <a:xfrm rot="18348063">
            <a:off x="4659331" y="2692024"/>
            <a:ext cx="239049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dirty="0"/>
              <a:t>Numeric simple fact</a:t>
            </a:r>
          </a:p>
        </p:txBody>
      </p:sp>
      <p:sp>
        <p:nvSpPr>
          <p:cNvPr id="9" name="TextBox 8" descr=" 7"/>
          <p:cNvSpPr txBox="1"/>
          <p:nvPr/>
        </p:nvSpPr>
        <p:spPr>
          <a:xfrm rot="18348063">
            <a:off x="5684875" y="2692023"/>
            <a:ext cx="239049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dirty="0"/>
              <a:t>Numeric simple fact</a:t>
            </a:r>
          </a:p>
        </p:txBody>
      </p:sp>
      <p:sp>
        <p:nvSpPr>
          <p:cNvPr id="5" name="Rectangle 4" descr=" 14"/>
          <p:cNvSpPr/>
          <p:nvPr/>
        </p:nvSpPr>
        <p:spPr>
          <a:xfrm>
            <a:off x="6939280" y="4008021"/>
            <a:ext cx="680720" cy="1052551"/>
          </a:xfrm>
          <a:prstGeom prst="rect">
            <a:avLst/>
          </a:prstGeom>
          <a:solidFill>
            <a:schemeClr val="accent1">
              <a:lumMod val="40000"/>
              <a:lumOff val="6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Rectangle 6" descr=" 15"/>
          <p:cNvSpPr/>
          <p:nvPr/>
        </p:nvSpPr>
        <p:spPr>
          <a:xfrm>
            <a:off x="4690218" y="4008020"/>
            <a:ext cx="2249062" cy="1052552"/>
          </a:xfrm>
          <a:prstGeom prst="rect">
            <a:avLst/>
          </a:prstGeom>
          <a:solidFill>
            <a:schemeClr val="accent1">
              <a:lumMod val="40000"/>
              <a:lumOff val="6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7751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Column Types</a:t>
            </a:r>
          </a:p>
        </p:txBody>
      </p:sp>
      <p:pic>
        <p:nvPicPr>
          <p:cNvPr id="4" name="Picture 3" descr="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048" y="4008022"/>
            <a:ext cx="8991062" cy="1052550"/>
          </a:xfrm>
          <a:prstGeom prst="rect">
            <a:avLst/>
          </a:prstGeom>
        </p:spPr>
      </p:pic>
      <p:sp>
        <p:nvSpPr>
          <p:cNvPr id="6" name="TextBox 5" descr=" 5"/>
          <p:cNvSpPr txBox="1"/>
          <p:nvPr/>
        </p:nvSpPr>
        <p:spPr>
          <a:xfrm rot="18348063">
            <a:off x="6710420" y="2692024"/>
            <a:ext cx="239049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dirty="0"/>
              <a:t>Numeric simple fact</a:t>
            </a:r>
          </a:p>
        </p:txBody>
      </p:sp>
      <p:sp>
        <p:nvSpPr>
          <p:cNvPr id="8" name="TextBox 7" descr=" 6"/>
          <p:cNvSpPr txBox="1"/>
          <p:nvPr/>
        </p:nvSpPr>
        <p:spPr>
          <a:xfrm rot="18348063">
            <a:off x="4659331" y="2692024"/>
            <a:ext cx="239049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dirty="0"/>
              <a:t>Numeric simple fact</a:t>
            </a:r>
          </a:p>
        </p:txBody>
      </p:sp>
      <p:sp>
        <p:nvSpPr>
          <p:cNvPr id="9" name="TextBox 8" descr=" 7"/>
          <p:cNvSpPr txBox="1"/>
          <p:nvPr/>
        </p:nvSpPr>
        <p:spPr>
          <a:xfrm rot="18348063">
            <a:off x="5684875" y="2692023"/>
            <a:ext cx="239049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dirty="0"/>
              <a:t>Numeric simple fact</a:t>
            </a:r>
          </a:p>
        </p:txBody>
      </p:sp>
      <p:sp>
        <p:nvSpPr>
          <p:cNvPr id="12" name="TextBox 11" descr=" 8"/>
          <p:cNvSpPr txBox="1"/>
          <p:nvPr/>
        </p:nvSpPr>
        <p:spPr>
          <a:xfrm rot="18348063">
            <a:off x="2747940" y="2692023"/>
            <a:ext cx="239049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dirty="0"/>
              <a:t>Simple fact</a:t>
            </a:r>
          </a:p>
        </p:txBody>
      </p:sp>
      <p:sp>
        <p:nvSpPr>
          <p:cNvPr id="13" name="TextBox 12" descr=" 10"/>
          <p:cNvSpPr txBox="1"/>
          <p:nvPr/>
        </p:nvSpPr>
        <p:spPr>
          <a:xfrm rot="18348063">
            <a:off x="3703635" y="2692023"/>
            <a:ext cx="239049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dirty="0"/>
              <a:t>Simple fact</a:t>
            </a:r>
          </a:p>
        </p:txBody>
      </p:sp>
      <p:sp>
        <p:nvSpPr>
          <p:cNvPr id="14" name="TextBox 13" descr=" 11"/>
          <p:cNvSpPr txBox="1"/>
          <p:nvPr/>
        </p:nvSpPr>
        <p:spPr>
          <a:xfrm rot="18348063">
            <a:off x="7523710" y="2692023"/>
            <a:ext cx="239049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dirty="0"/>
              <a:t>Simple fact</a:t>
            </a:r>
          </a:p>
        </p:txBody>
      </p:sp>
      <p:sp>
        <p:nvSpPr>
          <p:cNvPr id="15" name="TextBox 14" descr=" 12"/>
          <p:cNvSpPr txBox="1"/>
          <p:nvPr/>
        </p:nvSpPr>
        <p:spPr>
          <a:xfrm rot="18348063">
            <a:off x="8358415" y="2692024"/>
            <a:ext cx="239049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dirty="0"/>
              <a:t>Simple fact</a:t>
            </a:r>
          </a:p>
        </p:txBody>
      </p:sp>
      <p:sp>
        <p:nvSpPr>
          <p:cNvPr id="5" name="Rectangle 4" descr=" 14"/>
          <p:cNvSpPr/>
          <p:nvPr/>
        </p:nvSpPr>
        <p:spPr>
          <a:xfrm>
            <a:off x="6939280" y="4008021"/>
            <a:ext cx="680720" cy="1052551"/>
          </a:xfrm>
          <a:prstGeom prst="rect">
            <a:avLst/>
          </a:prstGeom>
          <a:solidFill>
            <a:schemeClr val="accent1">
              <a:lumMod val="40000"/>
              <a:lumOff val="6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Rectangle 6" descr=" 15"/>
          <p:cNvSpPr/>
          <p:nvPr/>
        </p:nvSpPr>
        <p:spPr>
          <a:xfrm>
            <a:off x="4690218" y="4008020"/>
            <a:ext cx="2249062" cy="1052552"/>
          </a:xfrm>
          <a:prstGeom prst="rect">
            <a:avLst/>
          </a:prstGeom>
          <a:solidFill>
            <a:schemeClr val="accent1">
              <a:lumMod val="40000"/>
              <a:lumOff val="6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Rectangle 10" descr=" 16"/>
          <p:cNvSpPr/>
          <p:nvPr/>
        </p:nvSpPr>
        <p:spPr>
          <a:xfrm>
            <a:off x="7620000" y="4008020"/>
            <a:ext cx="1906110" cy="1052552"/>
          </a:xfrm>
          <a:prstGeom prst="rect">
            <a:avLst/>
          </a:prstGeom>
          <a:solidFill>
            <a:schemeClr val="accent1">
              <a:lumMod val="40000"/>
              <a:lumOff val="6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Rectangle 9" descr=" 17"/>
          <p:cNvSpPr/>
          <p:nvPr/>
        </p:nvSpPr>
        <p:spPr>
          <a:xfrm>
            <a:off x="2834641" y="4008020"/>
            <a:ext cx="1855578" cy="1052552"/>
          </a:xfrm>
          <a:prstGeom prst="rect">
            <a:avLst/>
          </a:prstGeom>
          <a:solidFill>
            <a:schemeClr val="accent1">
              <a:lumMod val="40000"/>
              <a:lumOff val="6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6243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Why CSV?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333" dirty="0"/>
              <a:t>Ubiquitous support</a:t>
            </a:r>
          </a:p>
          <a:p>
            <a:r>
              <a:rPr lang="en-GB" sz="2333" dirty="0"/>
              <a:t>Very efficient for large data sets, particularly those with large volumes of repeating records</a:t>
            </a:r>
          </a:p>
          <a:p>
            <a:r>
              <a:rPr lang="en-GB" sz="2333" dirty="0" err="1"/>
              <a:t>xBRL</a:t>
            </a:r>
            <a:r>
              <a:rPr lang="en-GB" sz="2333" dirty="0"/>
              <a:t>-CSV is aimed at </a:t>
            </a:r>
            <a:r>
              <a:rPr lang="en-GB" sz="2333" i="1" dirty="0"/>
              <a:t>bulk data collection and publication</a:t>
            </a:r>
          </a:p>
          <a:p>
            <a:r>
              <a:rPr lang="en-GB" sz="2333" dirty="0"/>
              <a:t>Combines the benefits of the CSV data format with the rich metadata provided by XBRL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29063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Column Types</a:t>
            </a:r>
          </a:p>
        </p:txBody>
      </p:sp>
      <p:pic>
        <p:nvPicPr>
          <p:cNvPr id="4" name="Picture 3" descr="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048" y="4008022"/>
            <a:ext cx="8991062" cy="1052550"/>
          </a:xfrm>
          <a:prstGeom prst="rect">
            <a:avLst/>
          </a:prstGeom>
        </p:spPr>
      </p:pic>
      <p:sp>
        <p:nvSpPr>
          <p:cNvPr id="6" name="TextBox 5" descr=" 5"/>
          <p:cNvSpPr txBox="1"/>
          <p:nvPr/>
        </p:nvSpPr>
        <p:spPr>
          <a:xfrm rot="18348063">
            <a:off x="6710420" y="2692024"/>
            <a:ext cx="239049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dirty="0"/>
              <a:t>Numeric simple fact</a:t>
            </a:r>
          </a:p>
        </p:txBody>
      </p:sp>
      <p:sp>
        <p:nvSpPr>
          <p:cNvPr id="8" name="TextBox 7" descr=" 6"/>
          <p:cNvSpPr txBox="1"/>
          <p:nvPr/>
        </p:nvSpPr>
        <p:spPr>
          <a:xfrm rot="18348063">
            <a:off x="4659331" y="2692024"/>
            <a:ext cx="239049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dirty="0"/>
              <a:t>Numeric simple fact</a:t>
            </a:r>
          </a:p>
        </p:txBody>
      </p:sp>
      <p:sp>
        <p:nvSpPr>
          <p:cNvPr id="9" name="TextBox 8" descr=" 7"/>
          <p:cNvSpPr txBox="1"/>
          <p:nvPr/>
        </p:nvSpPr>
        <p:spPr>
          <a:xfrm rot="18348063">
            <a:off x="5684875" y="2692023"/>
            <a:ext cx="239049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dirty="0"/>
              <a:t>Numeric simple fact</a:t>
            </a:r>
          </a:p>
        </p:txBody>
      </p:sp>
      <p:sp>
        <p:nvSpPr>
          <p:cNvPr id="12" name="TextBox 11" descr=" 8"/>
          <p:cNvSpPr txBox="1"/>
          <p:nvPr/>
        </p:nvSpPr>
        <p:spPr>
          <a:xfrm rot="18348063">
            <a:off x="2747940" y="2692023"/>
            <a:ext cx="239049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dirty="0"/>
              <a:t>Simple fact</a:t>
            </a:r>
          </a:p>
        </p:txBody>
      </p:sp>
      <p:sp>
        <p:nvSpPr>
          <p:cNvPr id="13" name="TextBox 12" descr=" 10"/>
          <p:cNvSpPr txBox="1"/>
          <p:nvPr/>
        </p:nvSpPr>
        <p:spPr>
          <a:xfrm rot="18348063">
            <a:off x="3703635" y="2692023"/>
            <a:ext cx="239049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dirty="0"/>
              <a:t>Simple fact</a:t>
            </a:r>
          </a:p>
        </p:txBody>
      </p:sp>
      <p:sp>
        <p:nvSpPr>
          <p:cNvPr id="14" name="TextBox 13" descr=" 11"/>
          <p:cNvSpPr txBox="1"/>
          <p:nvPr/>
        </p:nvSpPr>
        <p:spPr>
          <a:xfrm rot="18348063">
            <a:off x="7523710" y="2692023"/>
            <a:ext cx="239049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dirty="0"/>
              <a:t>Simple fact</a:t>
            </a:r>
          </a:p>
        </p:txBody>
      </p:sp>
      <p:sp>
        <p:nvSpPr>
          <p:cNvPr id="15" name="TextBox 14" descr=" 12"/>
          <p:cNvSpPr txBox="1"/>
          <p:nvPr/>
        </p:nvSpPr>
        <p:spPr>
          <a:xfrm rot="18348063">
            <a:off x="8358415" y="2692024"/>
            <a:ext cx="239049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dirty="0"/>
              <a:t>Simple fact</a:t>
            </a:r>
          </a:p>
        </p:txBody>
      </p:sp>
      <p:sp>
        <p:nvSpPr>
          <p:cNvPr id="16" name="TextBox 15" descr=" 13"/>
          <p:cNvSpPr txBox="1"/>
          <p:nvPr/>
        </p:nvSpPr>
        <p:spPr>
          <a:xfrm rot="18348063">
            <a:off x="1136225" y="2739516"/>
            <a:ext cx="239049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dirty="0"/>
              <a:t>Property value column</a:t>
            </a:r>
          </a:p>
        </p:txBody>
      </p:sp>
      <p:sp>
        <p:nvSpPr>
          <p:cNvPr id="5" name="Rectangle 4" descr=" 14"/>
          <p:cNvSpPr/>
          <p:nvPr/>
        </p:nvSpPr>
        <p:spPr>
          <a:xfrm>
            <a:off x="6939280" y="4008021"/>
            <a:ext cx="680720" cy="1052551"/>
          </a:xfrm>
          <a:prstGeom prst="rect">
            <a:avLst/>
          </a:prstGeom>
          <a:solidFill>
            <a:schemeClr val="accent1">
              <a:lumMod val="40000"/>
              <a:lumOff val="6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Rectangle 6" descr=" 15"/>
          <p:cNvSpPr/>
          <p:nvPr/>
        </p:nvSpPr>
        <p:spPr>
          <a:xfrm>
            <a:off x="4690218" y="4008020"/>
            <a:ext cx="2249062" cy="1052552"/>
          </a:xfrm>
          <a:prstGeom prst="rect">
            <a:avLst/>
          </a:prstGeom>
          <a:solidFill>
            <a:schemeClr val="accent1">
              <a:lumMod val="40000"/>
              <a:lumOff val="6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Rectangle 10" descr=" 16"/>
          <p:cNvSpPr/>
          <p:nvPr/>
        </p:nvSpPr>
        <p:spPr>
          <a:xfrm>
            <a:off x="7620000" y="4008020"/>
            <a:ext cx="1906110" cy="1052552"/>
          </a:xfrm>
          <a:prstGeom prst="rect">
            <a:avLst/>
          </a:prstGeom>
          <a:solidFill>
            <a:schemeClr val="accent1">
              <a:lumMod val="40000"/>
              <a:lumOff val="6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Rectangle 9" descr=" 17"/>
          <p:cNvSpPr/>
          <p:nvPr/>
        </p:nvSpPr>
        <p:spPr>
          <a:xfrm>
            <a:off x="2834641" y="4008020"/>
            <a:ext cx="1855578" cy="1052552"/>
          </a:xfrm>
          <a:prstGeom prst="rect">
            <a:avLst/>
          </a:prstGeom>
          <a:solidFill>
            <a:schemeClr val="accent1">
              <a:lumMod val="40000"/>
              <a:lumOff val="6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" name="Rectangle 16" descr=" 18"/>
          <p:cNvSpPr/>
          <p:nvPr/>
        </p:nvSpPr>
        <p:spPr>
          <a:xfrm>
            <a:off x="531548" y="4008022"/>
            <a:ext cx="2306594" cy="1052550"/>
          </a:xfrm>
          <a:prstGeom prst="rect">
            <a:avLst/>
          </a:prstGeom>
          <a:solidFill>
            <a:schemeClr val="accent5">
              <a:lumMod val="20000"/>
              <a:lumOff val="80000"/>
              <a:alpha val="7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5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Column Types</a:t>
            </a:r>
          </a:p>
        </p:txBody>
      </p:sp>
      <p:pic>
        <p:nvPicPr>
          <p:cNvPr id="4" name="Picture 3" descr="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048" y="4008022"/>
            <a:ext cx="8991062" cy="1052550"/>
          </a:xfrm>
          <a:prstGeom prst="rect">
            <a:avLst/>
          </a:prstGeom>
        </p:spPr>
      </p:pic>
      <p:sp>
        <p:nvSpPr>
          <p:cNvPr id="16" name="TextBox 15" descr=" 13"/>
          <p:cNvSpPr txBox="1"/>
          <p:nvPr/>
        </p:nvSpPr>
        <p:spPr>
          <a:xfrm rot="18348063">
            <a:off x="1136225" y="2739516"/>
            <a:ext cx="239049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dirty="0"/>
              <a:t>Property value column</a:t>
            </a:r>
          </a:p>
        </p:txBody>
      </p:sp>
      <p:sp>
        <p:nvSpPr>
          <p:cNvPr id="17" name="Rectangle 16" descr=" 18"/>
          <p:cNvSpPr/>
          <p:nvPr/>
        </p:nvSpPr>
        <p:spPr>
          <a:xfrm>
            <a:off x="531548" y="4008022"/>
            <a:ext cx="2306594" cy="1052550"/>
          </a:xfrm>
          <a:prstGeom prst="rect">
            <a:avLst/>
          </a:prstGeom>
          <a:solidFill>
            <a:schemeClr val="accent5">
              <a:lumMod val="20000"/>
              <a:lumOff val="80000"/>
              <a:alpha val="7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" name="TextBox 17" descr=" 7"/>
          <p:cNvSpPr txBox="1"/>
          <p:nvPr/>
        </p:nvSpPr>
        <p:spPr>
          <a:xfrm>
            <a:off x="457469" y="5278480"/>
            <a:ext cx="8991062" cy="4513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333" dirty="0"/>
              <a:t>Let’s look at property value columns in a bit more detail</a:t>
            </a:r>
          </a:p>
        </p:txBody>
      </p:sp>
    </p:spTree>
    <p:extLst>
      <p:ext uri="{BB962C8B-B14F-4D97-AF65-F5344CB8AC3E}">
        <p14:creationId xmlns:p14="http://schemas.microsoft.com/office/powerpoint/2010/main" val="10107424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Property value columns</a:t>
            </a:r>
          </a:p>
        </p:txBody>
      </p:sp>
      <p:pic>
        <p:nvPicPr>
          <p:cNvPr id="4" name="Picture 3" descr="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568" y="2595782"/>
            <a:ext cx="8991062" cy="1052550"/>
          </a:xfrm>
          <a:prstGeom prst="rect">
            <a:avLst/>
          </a:prstGeom>
        </p:spPr>
      </p:pic>
      <p:sp>
        <p:nvSpPr>
          <p:cNvPr id="7" name="TextBox 6" descr=" 7"/>
          <p:cNvSpPr txBox="1"/>
          <p:nvPr/>
        </p:nvSpPr>
        <p:spPr>
          <a:xfrm>
            <a:off x="504568" y="4445000"/>
            <a:ext cx="8991062" cy="1169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333" dirty="0"/>
              <a:t>Values in first column provide a </a:t>
            </a:r>
            <a:r>
              <a:rPr lang="en-GB" sz="2333" b="1" dirty="0"/>
              <a:t>dimension value</a:t>
            </a:r>
            <a:r>
              <a:rPr lang="en-GB" sz="2333" dirty="0"/>
              <a:t> to facts created by other cells in the same row.  This is handled in </a:t>
            </a:r>
            <a:r>
              <a:rPr lang="en-GB" sz="2333" dirty="0" err="1"/>
              <a:t>xBRL</a:t>
            </a:r>
            <a:r>
              <a:rPr lang="en-GB" sz="2333" dirty="0"/>
              <a:t>-CSV as a “property value column”</a:t>
            </a:r>
          </a:p>
        </p:txBody>
      </p:sp>
    </p:spTree>
    <p:extLst>
      <p:ext uri="{BB962C8B-B14F-4D97-AF65-F5344CB8AC3E}">
        <p14:creationId xmlns:p14="http://schemas.microsoft.com/office/powerpoint/2010/main" val="2051196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Property value columns</a:t>
            </a:r>
          </a:p>
        </p:txBody>
      </p:sp>
      <p:pic>
        <p:nvPicPr>
          <p:cNvPr id="4" name="Picture 3" descr="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568" y="2595782"/>
            <a:ext cx="8991062" cy="1052550"/>
          </a:xfrm>
          <a:prstGeom prst="rect">
            <a:avLst/>
          </a:prstGeom>
        </p:spPr>
      </p:pic>
      <p:sp>
        <p:nvSpPr>
          <p:cNvPr id="5" name="Rectangle 4" descr=" 5"/>
          <p:cNvSpPr/>
          <p:nvPr/>
        </p:nvSpPr>
        <p:spPr>
          <a:xfrm>
            <a:off x="504569" y="2991365"/>
            <a:ext cx="2306594" cy="656967"/>
          </a:xfrm>
          <a:prstGeom prst="rect">
            <a:avLst/>
          </a:prstGeom>
          <a:solidFill>
            <a:schemeClr val="accent5">
              <a:lumMod val="20000"/>
              <a:lumOff val="80000"/>
              <a:alpha val="7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67" dirty="0">
                <a:solidFill>
                  <a:schemeClr val="bg1">
                    <a:lumMod val="50000"/>
                  </a:schemeClr>
                </a:solidFill>
              </a:rPr>
              <a:t>Dimension values</a:t>
            </a:r>
            <a:endParaRPr lang="en-GB" sz="1333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TextBox 6" descr=" 7"/>
          <p:cNvSpPr txBox="1"/>
          <p:nvPr/>
        </p:nvSpPr>
        <p:spPr>
          <a:xfrm>
            <a:off x="504568" y="4445000"/>
            <a:ext cx="8991062" cy="1169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333" dirty="0"/>
              <a:t>Values in first column provide a </a:t>
            </a:r>
            <a:r>
              <a:rPr lang="en-GB" sz="2333" b="1" dirty="0"/>
              <a:t>dimension value</a:t>
            </a:r>
            <a:r>
              <a:rPr lang="en-GB" sz="2333" dirty="0"/>
              <a:t> to facts created by other cells in the same row.  This is handled in </a:t>
            </a:r>
            <a:r>
              <a:rPr lang="en-GB" sz="2333" dirty="0" err="1"/>
              <a:t>xBRL</a:t>
            </a:r>
            <a:r>
              <a:rPr lang="en-GB" sz="2333" dirty="0"/>
              <a:t>-CSV as a “property value column”</a:t>
            </a:r>
          </a:p>
        </p:txBody>
      </p:sp>
    </p:spTree>
    <p:extLst>
      <p:ext uri="{BB962C8B-B14F-4D97-AF65-F5344CB8AC3E}">
        <p14:creationId xmlns:p14="http://schemas.microsoft.com/office/powerpoint/2010/main" val="7337493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Property value columns</a:t>
            </a:r>
          </a:p>
        </p:txBody>
      </p:sp>
      <p:pic>
        <p:nvPicPr>
          <p:cNvPr id="4" name="Picture 3" descr="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568" y="2595782"/>
            <a:ext cx="8991062" cy="1052550"/>
          </a:xfrm>
          <a:prstGeom prst="rect">
            <a:avLst/>
          </a:prstGeom>
        </p:spPr>
      </p:pic>
      <p:sp>
        <p:nvSpPr>
          <p:cNvPr id="5" name="Rectangle 4" descr=" 5"/>
          <p:cNvSpPr/>
          <p:nvPr/>
        </p:nvSpPr>
        <p:spPr>
          <a:xfrm>
            <a:off x="504569" y="2991365"/>
            <a:ext cx="2306594" cy="656967"/>
          </a:xfrm>
          <a:prstGeom prst="rect">
            <a:avLst/>
          </a:prstGeom>
          <a:solidFill>
            <a:schemeClr val="accent5">
              <a:lumMod val="20000"/>
              <a:lumOff val="80000"/>
              <a:alpha val="7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67" dirty="0">
                <a:solidFill>
                  <a:schemeClr val="bg1">
                    <a:lumMod val="50000"/>
                  </a:schemeClr>
                </a:solidFill>
              </a:rPr>
              <a:t>Dimension values</a:t>
            </a:r>
            <a:endParaRPr lang="en-GB" sz="1333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ectangle 5" descr=" 6"/>
          <p:cNvSpPr/>
          <p:nvPr/>
        </p:nvSpPr>
        <p:spPr>
          <a:xfrm>
            <a:off x="2811163" y="2991365"/>
            <a:ext cx="6684468" cy="656967"/>
          </a:xfrm>
          <a:prstGeom prst="rect">
            <a:avLst/>
          </a:prstGeom>
          <a:solidFill>
            <a:schemeClr val="accent1">
              <a:lumMod val="40000"/>
              <a:lumOff val="6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000" dirty="0">
                <a:solidFill>
                  <a:schemeClr val="bg1">
                    <a:lumMod val="50000"/>
                  </a:schemeClr>
                </a:solidFill>
              </a:rPr>
              <a:t>Facts</a:t>
            </a:r>
            <a:endParaRPr lang="en-GB" sz="15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TextBox 6" descr=" 7"/>
          <p:cNvSpPr txBox="1"/>
          <p:nvPr/>
        </p:nvSpPr>
        <p:spPr>
          <a:xfrm>
            <a:off x="504568" y="4445000"/>
            <a:ext cx="8991062" cy="1169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333" dirty="0"/>
              <a:t>Values in first column provide a </a:t>
            </a:r>
            <a:r>
              <a:rPr lang="en-GB" sz="2333" b="1" dirty="0"/>
              <a:t>dimension value</a:t>
            </a:r>
            <a:r>
              <a:rPr lang="en-GB" sz="2333" dirty="0"/>
              <a:t> to facts created by other cells in the same row.  This is handled in </a:t>
            </a:r>
            <a:r>
              <a:rPr lang="en-GB" sz="2333" dirty="0" err="1"/>
              <a:t>xBRL</a:t>
            </a:r>
            <a:r>
              <a:rPr lang="en-GB" sz="2333" dirty="0"/>
              <a:t>-CSV as a “property value column”</a:t>
            </a:r>
          </a:p>
        </p:txBody>
      </p:sp>
    </p:spTree>
    <p:extLst>
      <p:ext uri="{BB962C8B-B14F-4D97-AF65-F5344CB8AC3E}">
        <p14:creationId xmlns:p14="http://schemas.microsoft.com/office/powerpoint/2010/main" val="3755697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Property value columns</a:t>
            </a:r>
          </a:p>
        </p:txBody>
      </p:sp>
      <p:sp>
        <p:nvSpPr>
          <p:cNvPr id="3" name="Content Placeholder 2" descr=" 3"/>
          <p:cNvSpPr>
            <a:spLocks noGrp="1"/>
          </p:cNvSpPr>
          <p:nvPr>
            <p:ph idx="1"/>
          </p:nvPr>
        </p:nvSpPr>
        <p:spPr>
          <a:xfrm>
            <a:off x="5267418" y="3828891"/>
            <a:ext cx="3173723" cy="1587302"/>
          </a:xfrm>
        </p:spPr>
        <p:txBody>
          <a:bodyPr/>
          <a:lstStyle/>
          <a:p>
            <a:pPr>
              <a:buChar char=" "/>
            </a:pPr>
            <a:r>
              <a:rPr lang="en-GB" sz="2000"/>
              <a:t>              </a:t>
            </a:r>
            <a:br>
              <a:rPr lang="en-GB" sz="2000"/>
            </a:br>
            <a:r>
              <a:rPr lang="en-GB" sz="2000"/>
              <a:t>         </a:t>
            </a:r>
            <a:endParaRPr lang="en-GB" sz="2000" dirty="0"/>
          </a:p>
        </p:txBody>
      </p:sp>
      <p:pic>
        <p:nvPicPr>
          <p:cNvPr id="4" name="Picture 3" descr="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275" y="2292985"/>
            <a:ext cx="6562507" cy="1535906"/>
          </a:xfrm>
          <a:prstGeom prst="rect">
            <a:avLst/>
          </a:prstGeom>
        </p:spPr>
      </p:pic>
      <p:sp>
        <p:nvSpPr>
          <p:cNvPr id="8" name="Content Placeholder 2" descr=" 7"/>
          <p:cNvSpPr txBox="1">
            <a:spLocks/>
          </p:cNvSpPr>
          <p:nvPr/>
        </p:nvSpPr>
        <p:spPr>
          <a:xfrm>
            <a:off x="919337" y="3831136"/>
            <a:ext cx="6573888" cy="1587302"/>
          </a:xfrm>
          <a:prstGeom prst="rect">
            <a:avLst/>
          </a:prstGeom>
        </p:spPr>
        <p:txBody>
          <a:bodyPr vert="horz" lIns="38100" tIns="38100" rIns="38100" bIns="38100" rtlCol="0">
            <a:normAutofit/>
          </a:bodyPr>
          <a:lstStyle>
            <a:lvl1pPr marL="89154" indent="-89154" algn="l" defTabSz="891540" rtl="0" eaLnBrk="1" latinLnBrk="0" hangingPunct="1">
              <a:lnSpc>
                <a:spcPct val="90000"/>
              </a:lnSpc>
              <a:spcBef>
                <a:spcPts val="1170"/>
              </a:spcBef>
              <a:spcAft>
                <a:spcPts val="195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145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258547" indent="-133731" algn="l" defTabSz="891540" rtl="0" eaLnBrk="1" latinLnBrk="0" hangingPunct="1">
              <a:lnSpc>
                <a:spcPct val="90000"/>
              </a:lnSpc>
              <a:spcBef>
                <a:spcPts val="195"/>
              </a:spcBef>
              <a:spcAft>
                <a:spcPts val="390"/>
              </a:spcAft>
              <a:buClr>
                <a:schemeClr val="accent1"/>
              </a:buClr>
              <a:buFont typeface="Wingdings 3" pitchFamily="18" charset="2"/>
              <a:buChar char=""/>
              <a:defRPr sz="1755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436855" indent="-133731" algn="l" defTabSz="891540" rtl="0" eaLnBrk="1" latinLnBrk="0" hangingPunct="1">
              <a:lnSpc>
                <a:spcPct val="90000"/>
              </a:lnSpc>
              <a:spcBef>
                <a:spcPts val="195"/>
              </a:spcBef>
              <a:spcAft>
                <a:spcPts val="390"/>
              </a:spcAft>
              <a:buClr>
                <a:schemeClr val="accent1"/>
              </a:buClr>
              <a:buFont typeface="Wingdings 3" pitchFamily="18" charset="2"/>
              <a:buChar char=""/>
              <a:defRPr sz="1365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579501" indent="-133731" algn="l" defTabSz="891540" rtl="0" eaLnBrk="1" latinLnBrk="0" hangingPunct="1">
              <a:lnSpc>
                <a:spcPct val="90000"/>
              </a:lnSpc>
              <a:spcBef>
                <a:spcPts val="195"/>
              </a:spcBef>
              <a:spcAft>
                <a:spcPts val="390"/>
              </a:spcAft>
              <a:buClr>
                <a:schemeClr val="accent1"/>
              </a:buClr>
              <a:buFont typeface="Wingdings 3" pitchFamily="18" charset="2"/>
              <a:buChar char=""/>
              <a:defRPr sz="1365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757809" indent="-133731" algn="l" defTabSz="891540" rtl="0" eaLnBrk="1" latinLnBrk="0" hangingPunct="1">
              <a:lnSpc>
                <a:spcPct val="90000"/>
              </a:lnSpc>
              <a:spcBef>
                <a:spcPts val="195"/>
              </a:spcBef>
              <a:spcAft>
                <a:spcPts val="390"/>
              </a:spcAft>
              <a:buClr>
                <a:schemeClr val="accent1"/>
              </a:buClr>
              <a:buFont typeface="Wingdings 3" pitchFamily="18" charset="2"/>
              <a:buChar char=""/>
              <a:defRPr sz="1365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891540" indent="-133731" algn="l" defTabSz="891540" rtl="0" eaLnBrk="1" latinLnBrk="0" hangingPunct="1">
              <a:lnSpc>
                <a:spcPct val="90000"/>
              </a:lnSpc>
              <a:spcBef>
                <a:spcPts val="195"/>
              </a:spcBef>
              <a:spcAft>
                <a:spcPts val="390"/>
              </a:spcAft>
              <a:buClr>
                <a:schemeClr val="accent1"/>
              </a:buClr>
              <a:buFont typeface="Wingdings 3" pitchFamily="18" charset="2"/>
              <a:buChar char=""/>
              <a:defRPr sz="13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34186" indent="-133731" algn="l" defTabSz="891540" rtl="0" eaLnBrk="1" latinLnBrk="0" hangingPunct="1">
              <a:lnSpc>
                <a:spcPct val="90000"/>
              </a:lnSpc>
              <a:spcBef>
                <a:spcPts val="195"/>
              </a:spcBef>
              <a:spcAft>
                <a:spcPts val="390"/>
              </a:spcAft>
              <a:buClr>
                <a:schemeClr val="accent1"/>
              </a:buClr>
              <a:buFont typeface="Wingdings 3" pitchFamily="18" charset="2"/>
              <a:buChar char=""/>
              <a:defRPr sz="13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85748" indent="-133731" algn="l" defTabSz="891540" rtl="0" eaLnBrk="1" latinLnBrk="0" hangingPunct="1">
              <a:lnSpc>
                <a:spcPct val="90000"/>
              </a:lnSpc>
              <a:spcBef>
                <a:spcPts val="195"/>
              </a:spcBef>
              <a:spcAft>
                <a:spcPts val="390"/>
              </a:spcAft>
              <a:buClr>
                <a:schemeClr val="accent1"/>
              </a:buClr>
              <a:buFont typeface="Wingdings 3" pitchFamily="18" charset="2"/>
              <a:buChar char=""/>
              <a:defRPr sz="13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28395" indent="-133731" algn="l" defTabSz="891540" rtl="0" eaLnBrk="1" latinLnBrk="0" hangingPunct="1">
              <a:lnSpc>
                <a:spcPct val="90000"/>
              </a:lnSpc>
              <a:spcBef>
                <a:spcPts val="195"/>
              </a:spcBef>
              <a:spcAft>
                <a:spcPts val="390"/>
              </a:spcAft>
              <a:buClr>
                <a:schemeClr val="accent1"/>
              </a:buClr>
              <a:buFont typeface="Wingdings 3" pitchFamily="18" charset="2"/>
              <a:buChar char=""/>
              <a:defRPr sz="13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/>
              <a:t>This is the column definition for the first column</a:t>
            </a:r>
          </a:p>
        </p:txBody>
      </p:sp>
    </p:spTree>
    <p:extLst>
      <p:ext uri="{BB962C8B-B14F-4D97-AF65-F5344CB8AC3E}">
        <p14:creationId xmlns:p14="http://schemas.microsoft.com/office/powerpoint/2010/main" val="5964916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Property value columns</a:t>
            </a:r>
          </a:p>
        </p:txBody>
      </p:sp>
      <p:sp>
        <p:nvSpPr>
          <p:cNvPr id="3" name="Content Placeholder 2" descr=" 3"/>
          <p:cNvSpPr>
            <a:spLocks noGrp="1"/>
          </p:cNvSpPr>
          <p:nvPr>
            <p:ph idx="1"/>
          </p:nvPr>
        </p:nvSpPr>
        <p:spPr>
          <a:xfrm>
            <a:off x="5267418" y="3828891"/>
            <a:ext cx="3173723" cy="1587302"/>
          </a:xfrm>
        </p:spPr>
        <p:txBody>
          <a:bodyPr/>
          <a:lstStyle/>
          <a:p>
            <a:pPr>
              <a:buChar char=" "/>
            </a:pPr>
            <a:r>
              <a:rPr lang="en-GB" sz="2000"/>
              <a:t>              </a:t>
            </a:r>
            <a:br>
              <a:rPr lang="en-GB" sz="2000"/>
            </a:br>
            <a:r>
              <a:rPr lang="en-GB" sz="2000"/>
              <a:t>         </a:t>
            </a:r>
            <a:endParaRPr lang="en-GB" sz="2000" dirty="0"/>
          </a:p>
        </p:txBody>
      </p:sp>
      <p:pic>
        <p:nvPicPr>
          <p:cNvPr id="4" name="Picture 3" descr="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275" y="2292985"/>
            <a:ext cx="6562507" cy="1535906"/>
          </a:xfrm>
          <a:prstGeom prst="rect">
            <a:avLst/>
          </a:prstGeom>
        </p:spPr>
      </p:pic>
      <p:sp>
        <p:nvSpPr>
          <p:cNvPr id="5" name="Rectangle 4" descr=" 5"/>
          <p:cNvSpPr/>
          <p:nvPr/>
        </p:nvSpPr>
        <p:spPr>
          <a:xfrm>
            <a:off x="983941" y="3027655"/>
            <a:ext cx="6177379" cy="221943"/>
          </a:xfrm>
          <a:prstGeom prst="rect">
            <a:avLst/>
          </a:prstGeom>
          <a:solidFill>
            <a:srgbClr val="FFFF00">
              <a:alpha val="33000"/>
            </a:srgbClr>
          </a:solidFill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500" dirty="0"/>
              <a:t>C</a:t>
            </a:r>
          </a:p>
        </p:txBody>
      </p:sp>
      <p:sp>
        <p:nvSpPr>
          <p:cNvPr id="6" name="Content Placeholder 2" descr=" 7"/>
          <p:cNvSpPr txBox="1">
            <a:spLocks/>
          </p:cNvSpPr>
          <p:nvPr/>
        </p:nvSpPr>
        <p:spPr>
          <a:xfrm>
            <a:off x="919337" y="3831136"/>
            <a:ext cx="3173723" cy="1587302"/>
          </a:xfrm>
          <a:prstGeom prst="rect">
            <a:avLst/>
          </a:prstGeom>
        </p:spPr>
        <p:txBody>
          <a:bodyPr vert="horz" lIns="38100" tIns="38100" rIns="38100" bIns="38100" rtlCol="0">
            <a:normAutofit/>
          </a:bodyPr>
          <a:lstStyle>
            <a:lvl1pPr marL="89154" indent="-89154" algn="l" defTabSz="891540" rtl="0" eaLnBrk="1" latinLnBrk="0" hangingPunct="1">
              <a:lnSpc>
                <a:spcPct val="90000"/>
              </a:lnSpc>
              <a:spcBef>
                <a:spcPts val="1170"/>
              </a:spcBef>
              <a:spcAft>
                <a:spcPts val="195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145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258547" indent="-133731" algn="l" defTabSz="891540" rtl="0" eaLnBrk="1" latinLnBrk="0" hangingPunct="1">
              <a:lnSpc>
                <a:spcPct val="90000"/>
              </a:lnSpc>
              <a:spcBef>
                <a:spcPts val="195"/>
              </a:spcBef>
              <a:spcAft>
                <a:spcPts val="390"/>
              </a:spcAft>
              <a:buClr>
                <a:schemeClr val="accent1"/>
              </a:buClr>
              <a:buFont typeface="Wingdings 3" pitchFamily="18" charset="2"/>
              <a:buChar char=""/>
              <a:defRPr sz="1755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436855" indent="-133731" algn="l" defTabSz="891540" rtl="0" eaLnBrk="1" latinLnBrk="0" hangingPunct="1">
              <a:lnSpc>
                <a:spcPct val="90000"/>
              </a:lnSpc>
              <a:spcBef>
                <a:spcPts val="195"/>
              </a:spcBef>
              <a:spcAft>
                <a:spcPts val="390"/>
              </a:spcAft>
              <a:buClr>
                <a:schemeClr val="accent1"/>
              </a:buClr>
              <a:buFont typeface="Wingdings 3" pitchFamily="18" charset="2"/>
              <a:buChar char=""/>
              <a:defRPr sz="1365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579501" indent="-133731" algn="l" defTabSz="891540" rtl="0" eaLnBrk="1" latinLnBrk="0" hangingPunct="1">
              <a:lnSpc>
                <a:spcPct val="90000"/>
              </a:lnSpc>
              <a:spcBef>
                <a:spcPts val="195"/>
              </a:spcBef>
              <a:spcAft>
                <a:spcPts val="390"/>
              </a:spcAft>
              <a:buClr>
                <a:schemeClr val="accent1"/>
              </a:buClr>
              <a:buFont typeface="Wingdings 3" pitchFamily="18" charset="2"/>
              <a:buChar char=""/>
              <a:defRPr sz="1365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757809" indent="-133731" algn="l" defTabSz="891540" rtl="0" eaLnBrk="1" latinLnBrk="0" hangingPunct="1">
              <a:lnSpc>
                <a:spcPct val="90000"/>
              </a:lnSpc>
              <a:spcBef>
                <a:spcPts val="195"/>
              </a:spcBef>
              <a:spcAft>
                <a:spcPts val="390"/>
              </a:spcAft>
              <a:buClr>
                <a:schemeClr val="accent1"/>
              </a:buClr>
              <a:buFont typeface="Wingdings 3" pitchFamily="18" charset="2"/>
              <a:buChar char=""/>
              <a:defRPr sz="1365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891540" indent="-133731" algn="l" defTabSz="891540" rtl="0" eaLnBrk="1" latinLnBrk="0" hangingPunct="1">
              <a:lnSpc>
                <a:spcPct val="90000"/>
              </a:lnSpc>
              <a:spcBef>
                <a:spcPts val="195"/>
              </a:spcBef>
              <a:spcAft>
                <a:spcPts val="390"/>
              </a:spcAft>
              <a:buClr>
                <a:schemeClr val="accent1"/>
              </a:buClr>
              <a:buFont typeface="Wingdings 3" pitchFamily="18" charset="2"/>
              <a:buChar char=""/>
              <a:defRPr sz="13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34186" indent="-133731" algn="l" defTabSz="891540" rtl="0" eaLnBrk="1" latinLnBrk="0" hangingPunct="1">
              <a:lnSpc>
                <a:spcPct val="90000"/>
              </a:lnSpc>
              <a:spcBef>
                <a:spcPts val="195"/>
              </a:spcBef>
              <a:spcAft>
                <a:spcPts val="390"/>
              </a:spcAft>
              <a:buClr>
                <a:schemeClr val="accent1"/>
              </a:buClr>
              <a:buFont typeface="Wingdings 3" pitchFamily="18" charset="2"/>
              <a:buChar char=""/>
              <a:defRPr sz="13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85748" indent="-133731" algn="l" defTabSz="891540" rtl="0" eaLnBrk="1" latinLnBrk="0" hangingPunct="1">
              <a:lnSpc>
                <a:spcPct val="90000"/>
              </a:lnSpc>
              <a:spcBef>
                <a:spcPts val="195"/>
              </a:spcBef>
              <a:spcAft>
                <a:spcPts val="390"/>
              </a:spcAft>
              <a:buClr>
                <a:schemeClr val="accent1"/>
              </a:buClr>
              <a:buFont typeface="Wingdings 3" pitchFamily="18" charset="2"/>
              <a:buChar char=""/>
              <a:defRPr sz="13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28395" indent="-133731" algn="l" defTabSz="891540" rtl="0" eaLnBrk="1" latinLnBrk="0" hangingPunct="1">
              <a:lnSpc>
                <a:spcPct val="90000"/>
              </a:lnSpc>
              <a:spcBef>
                <a:spcPts val="195"/>
              </a:spcBef>
              <a:spcAft>
                <a:spcPts val="390"/>
              </a:spcAft>
              <a:buClr>
                <a:schemeClr val="accent1"/>
              </a:buClr>
              <a:buFont typeface="Wingdings 3" pitchFamily="18" charset="2"/>
              <a:buChar char=""/>
              <a:defRPr sz="13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/>
              <a:t>Type of column</a:t>
            </a:r>
          </a:p>
        </p:txBody>
      </p:sp>
    </p:spTree>
    <p:extLst>
      <p:ext uri="{BB962C8B-B14F-4D97-AF65-F5344CB8AC3E}">
        <p14:creationId xmlns:p14="http://schemas.microsoft.com/office/powerpoint/2010/main" val="30967921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Property value columns</a:t>
            </a:r>
          </a:p>
        </p:txBody>
      </p:sp>
      <p:sp>
        <p:nvSpPr>
          <p:cNvPr id="3" name="Content Placeholder 2" descr=" 3"/>
          <p:cNvSpPr>
            <a:spLocks noGrp="1"/>
          </p:cNvSpPr>
          <p:nvPr>
            <p:ph idx="1"/>
          </p:nvPr>
        </p:nvSpPr>
        <p:spPr>
          <a:xfrm>
            <a:off x="5267418" y="3828891"/>
            <a:ext cx="3173723" cy="1587302"/>
          </a:xfrm>
        </p:spPr>
        <p:txBody>
          <a:bodyPr/>
          <a:lstStyle/>
          <a:p>
            <a:pPr>
              <a:buChar char=" "/>
            </a:pPr>
            <a:r>
              <a:rPr lang="en-GB" sz="2000">
                <a:latin typeface="Century Gothic" panose="020B0502020202020204" pitchFamily="34" charset="0"/>
              </a:rPr>
              <a:t>              </a:t>
            </a:r>
            <a:br>
              <a:rPr lang="en-GB" sz="2000">
                <a:latin typeface="Century Gothic" panose="020B0502020202020204" pitchFamily="34" charset="0"/>
              </a:rPr>
            </a:br>
            <a:r>
              <a:rPr lang="en-GB" sz="2000">
                <a:latin typeface="Century Gothic" panose="020B0502020202020204" pitchFamily="34" charset="0"/>
              </a:rPr>
              <a:t>         </a:t>
            </a:r>
            <a:endParaRPr lang="en-GB" sz="2000" dirty="0"/>
          </a:p>
        </p:txBody>
      </p:sp>
      <p:pic>
        <p:nvPicPr>
          <p:cNvPr id="4" name="Picture 3" descr="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275" y="2292985"/>
            <a:ext cx="6562507" cy="1535906"/>
          </a:xfrm>
          <a:prstGeom prst="rect">
            <a:avLst/>
          </a:prstGeom>
        </p:spPr>
      </p:pic>
      <p:sp>
        <p:nvSpPr>
          <p:cNvPr id="9" name="Rectangle 8" descr=" 5"/>
          <p:cNvSpPr/>
          <p:nvPr/>
        </p:nvSpPr>
        <p:spPr>
          <a:xfrm>
            <a:off x="983941" y="3267016"/>
            <a:ext cx="6177379" cy="221943"/>
          </a:xfrm>
          <a:prstGeom prst="rect">
            <a:avLst/>
          </a:prstGeom>
          <a:solidFill>
            <a:srgbClr val="FFFF00">
              <a:alpha val="33000"/>
            </a:srgbClr>
          </a:solidFill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500" dirty="0"/>
              <a:t>C</a:t>
            </a:r>
          </a:p>
        </p:txBody>
      </p:sp>
      <p:sp>
        <p:nvSpPr>
          <p:cNvPr id="10" name="Content Placeholder 2" descr=" 7"/>
          <p:cNvSpPr txBox="1">
            <a:spLocks/>
          </p:cNvSpPr>
          <p:nvPr/>
        </p:nvSpPr>
        <p:spPr>
          <a:xfrm>
            <a:off x="919337" y="3831136"/>
            <a:ext cx="6873293" cy="1587302"/>
          </a:xfrm>
          <a:prstGeom prst="rect">
            <a:avLst/>
          </a:prstGeom>
        </p:spPr>
        <p:txBody>
          <a:bodyPr vert="horz" lIns="38100" tIns="38100" rIns="38100" bIns="38100" rtlCol="0">
            <a:normAutofit/>
          </a:bodyPr>
          <a:lstStyle>
            <a:lvl1pPr marL="89154" indent="-89154" algn="l" defTabSz="891540" rtl="0" eaLnBrk="1" latinLnBrk="0" hangingPunct="1">
              <a:lnSpc>
                <a:spcPct val="90000"/>
              </a:lnSpc>
              <a:spcBef>
                <a:spcPts val="1170"/>
              </a:spcBef>
              <a:spcAft>
                <a:spcPts val="195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145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258547" indent="-133731" algn="l" defTabSz="891540" rtl="0" eaLnBrk="1" latinLnBrk="0" hangingPunct="1">
              <a:lnSpc>
                <a:spcPct val="90000"/>
              </a:lnSpc>
              <a:spcBef>
                <a:spcPts val="195"/>
              </a:spcBef>
              <a:spcAft>
                <a:spcPts val="390"/>
              </a:spcAft>
              <a:buClr>
                <a:schemeClr val="accent1"/>
              </a:buClr>
              <a:buFont typeface="Wingdings 3" pitchFamily="18" charset="2"/>
              <a:buChar char=""/>
              <a:defRPr sz="1755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436855" indent="-133731" algn="l" defTabSz="891540" rtl="0" eaLnBrk="1" latinLnBrk="0" hangingPunct="1">
              <a:lnSpc>
                <a:spcPct val="90000"/>
              </a:lnSpc>
              <a:spcBef>
                <a:spcPts val="195"/>
              </a:spcBef>
              <a:spcAft>
                <a:spcPts val="390"/>
              </a:spcAft>
              <a:buClr>
                <a:schemeClr val="accent1"/>
              </a:buClr>
              <a:buFont typeface="Wingdings 3" pitchFamily="18" charset="2"/>
              <a:buChar char=""/>
              <a:defRPr sz="1365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579501" indent="-133731" algn="l" defTabSz="891540" rtl="0" eaLnBrk="1" latinLnBrk="0" hangingPunct="1">
              <a:lnSpc>
                <a:spcPct val="90000"/>
              </a:lnSpc>
              <a:spcBef>
                <a:spcPts val="195"/>
              </a:spcBef>
              <a:spcAft>
                <a:spcPts val="390"/>
              </a:spcAft>
              <a:buClr>
                <a:schemeClr val="accent1"/>
              </a:buClr>
              <a:buFont typeface="Wingdings 3" pitchFamily="18" charset="2"/>
              <a:buChar char=""/>
              <a:defRPr sz="1365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757809" indent="-133731" algn="l" defTabSz="891540" rtl="0" eaLnBrk="1" latinLnBrk="0" hangingPunct="1">
              <a:lnSpc>
                <a:spcPct val="90000"/>
              </a:lnSpc>
              <a:spcBef>
                <a:spcPts val="195"/>
              </a:spcBef>
              <a:spcAft>
                <a:spcPts val="390"/>
              </a:spcAft>
              <a:buClr>
                <a:schemeClr val="accent1"/>
              </a:buClr>
              <a:buFont typeface="Wingdings 3" pitchFamily="18" charset="2"/>
              <a:buChar char=""/>
              <a:defRPr sz="1365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891540" indent="-133731" algn="l" defTabSz="891540" rtl="0" eaLnBrk="1" latinLnBrk="0" hangingPunct="1">
              <a:lnSpc>
                <a:spcPct val="90000"/>
              </a:lnSpc>
              <a:spcBef>
                <a:spcPts val="195"/>
              </a:spcBef>
              <a:spcAft>
                <a:spcPts val="390"/>
              </a:spcAft>
              <a:buClr>
                <a:schemeClr val="accent1"/>
              </a:buClr>
              <a:buFont typeface="Wingdings 3" pitchFamily="18" charset="2"/>
              <a:buChar char=""/>
              <a:defRPr sz="13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34186" indent="-133731" algn="l" defTabSz="891540" rtl="0" eaLnBrk="1" latinLnBrk="0" hangingPunct="1">
              <a:lnSpc>
                <a:spcPct val="90000"/>
              </a:lnSpc>
              <a:spcBef>
                <a:spcPts val="195"/>
              </a:spcBef>
              <a:spcAft>
                <a:spcPts val="390"/>
              </a:spcAft>
              <a:buClr>
                <a:schemeClr val="accent1"/>
              </a:buClr>
              <a:buFont typeface="Wingdings 3" pitchFamily="18" charset="2"/>
              <a:buChar char=""/>
              <a:defRPr sz="13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85748" indent="-133731" algn="l" defTabSz="891540" rtl="0" eaLnBrk="1" latinLnBrk="0" hangingPunct="1">
              <a:lnSpc>
                <a:spcPct val="90000"/>
              </a:lnSpc>
              <a:spcBef>
                <a:spcPts val="195"/>
              </a:spcBef>
              <a:spcAft>
                <a:spcPts val="390"/>
              </a:spcAft>
              <a:buClr>
                <a:schemeClr val="accent1"/>
              </a:buClr>
              <a:buFont typeface="Wingdings 3" pitchFamily="18" charset="2"/>
              <a:buChar char=""/>
              <a:defRPr sz="13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28395" indent="-133731" algn="l" defTabSz="891540" rtl="0" eaLnBrk="1" latinLnBrk="0" hangingPunct="1">
              <a:lnSpc>
                <a:spcPct val="90000"/>
              </a:lnSpc>
              <a:spcBef>
                <a:spcPts val="195"/>
              </a:spcBef>
              <a:spcAft>
                <a:spcPts val="390"/>
              </a:spcAft>
              <a:buClr>
                <a:schemeClr val="accent1"/>
              </a:buClr>
              <a:buFont typeface="Wingdings 3" pitchFamily="18" charset="2"/>
              <a:buChar char=""/>
              <a:defRPr sz="13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/>
              <a:t>Name of aspect provided by this property value column (in this case, a typed dimension)</a:t>
            </a:r>
          </a:p>
        </p:txBody>
      </p:sp>
    </p:spTree>
    <p:extLst>
      <p:ext uri="{BB962C8B-B14F-4D97-AF65-F5344CB8AC3E}">
        <p14:creationId xmlns:p14="http://schemas.microsoft.com/office/powerpoint/2010/main" val="28382220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631" y="3012342"/>
            <a:ext cx="8991062" cy="1052550"/>
          </a:xfrm>
          <a:prstGeom prst="rect">
            <a:avLst/>
          </a:prstGeom>
        </p:spPr>
      </p:pic>
      <p:sp>
        <p:nvSpPr>
          <p:cNvPr id="5" name="Rectangle 4" descr=" 5"/>
          <p:cNvSpPr/>
          <p:nvPr/>
        </p:nvSpPr>
        <p:spPr>
          <a:xfrm>
            <a:off x="290631" y="3407925"/>
            <a:ext cx="2306594" cy="224183"/>
          </a:xfrm>
          <a:prstGeom prst="rect">
            <a:avLst/>
          </a:prstGeom>
          <a:solidFill>
            <a:schemeClr val="accent5">
              <a:lumMod val="20000"/>
              <a:lumOff val="80000"/>
              <a:alpha val="7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33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2" name="Content Placeholder 2" descr=" 32"/>
          <p:cNvSpPr txBox="1">
            <a:spLocks/>
          </p:cNvSpPr>
          <p:nvPr/>
        </p:nvSpPr>
        <p:spPr>
          <a:xfrm>
            <a:off x="290631" y="4564048"/>
            <a:ext cx="8991062" cy="1377013"/>
          </a:xfrm>
          <a:prstGeom prst="rect">
            <a:avLst/>
          </a:prstGeom>
        </p:spPr>
        <p:txBody>
          <a:bodyPr vert="horz" lIns="38100" tIns="38100" rIns="38100" bIns="38100" rtlCol="0">
            <a:normAutofit/>
          </a:bodyPr>
          <a:lstStyle>
            <a:lvl1pPr marL="89154" indent="-89154" algn="l" defTabSz="891540" rtl="0" eaLnBrk="1" latinLnBrk="0" hangingPunct="1">
              <a:lnSpc>
                <a:spcPct val="90000"/>
              </a:lnSpc>
              <a:spcBef>
                <a:spcPts val="1170"/>
              </a:spcBef>
              <a:spcAft>
                <a:spcPts val="195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145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258547" indent="-133731" algn="l" defTabSz="891540" rtl="0" eaLnBrk="1" latinLnBrk="0" hangingPunct="1">
              <a:lnSpc>
                <a:spcPct val="90000"/>
              </a:lnSpc>
              <a:spcBef>
                <a:spcPts val="195"/>
              </a:spcBef>
              <a:spcAft>
                <a:spcPts val="390"/>
              </a:spcAft>
              <a:buClr>
                <a:schemeClr val="accent1"/>
              </a:buClr>
              <a:buFont typeface="Wingdings 3" pitchFamily="18" charset="2"/>
              <a:buChar char=""/>
              <a:defRPr sz="1755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436855" indent="-133731" algn="l" defTabSz="891540" rtl="0" eaLnBrk="1" latinLnBrk="0" hangingPunct="1">
              <a:lnSpc>
                <a:spcPct val="90000"/>
              </a:lnSpc>
              <a:spcBef>
                <a:spcPts val="195"/>
              </a:spcBef>
              <a:spcAft>
                <a:spcPts val="390"/>
              </a:spcAft>
              <a:buClr>
                <a:schemeClr val="accent1"/>
              </a:buClr>
              <a:buFont typeface="Wingdings 3" pitchFamily="18" charset="2"/>
              <a:buChar char=""/>
              <a:defRPr sz="1365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579501" indent="-133731" algn="l" defTabSz="891540" rtl="0" eaLnBrk="1" latinLnBrk="0" hangingPunct="1">
              <a:lnSpc>
                <a:spcPct val="90000"/>
              </a:lnSpc>
              <a:spcBef>
                <a:spcPts val="195"/>
              </a:spcBef>
              <a:spcAft>
                <a:spcPts val="390"/>
              </a:spcAft>
              <a:buClr>
                <a:schemeClr val="accent1"/>
              </a:buClr>
              <a:buFont typeface="Wingdings 3" pitchFamily="18" charset="2"/>
              <a:buChar char=""/>
              <a:defRPr sz="1365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757809" indent="-133731" algn="l" defTabSz="891540" rtl="0" eaLnBrk="1" latinLnBrk="0" hangingPunct="1">
              <a:lnSpc>
                <a:spcPct val="90000"/>
              </a:lnSpc>
              <a:spcBef>
                <a:spcPts val="195"/>
              </a:spcBef>
              <a:spcAft>
                <a:spcPts val="390"/>
              </a:spcAft>
              <a:buClr>
                <a:schemeClr val="accent1"/>
              </a:buClr>
              <a:buFont typeface="Wingdings 3" pitchFamily="18" charset="2"/>
              <a:buChar char=""/>
              <a:defRPr sz="1365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891540" indent="-133731" algn="l" defTabSz="891540" rtl="0" eaLnBrk="1" latinLnBrk="0" hangingPunct="1">
              <a:lnSpc>
                <a:spcPct val="90000"/>
              </a:lnSpc>
              <a:spcBef>
                <a:spcPts val="195"/>
              </a:spcBef>
              <a:spcAft>
                <a:spcPts val="390"/>
              </a:spcAft>
              <a:buClr>
                <a:schemeClr val="accent1"/>
              </a:buClr>
              <a:buFont typeface="Wingdings 3" pitchFamily="18" charset="2"/>
              <a:buChar char=""/>
              <a:defRPr sz="13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34186" indent="-133731" algn="l" defTabSz="891540" rtl="0" eaLnBrk="1" latinLnBrk="0" hangingPunct="1">
              <a:lnSpc>
                <a:spcPct val="90000"/>
              </a:lnSpc>
              <a:spcBef>
                <a:spcPts val="195"/>
              </a:spcBef>
              <a:spcAft>
                <a:spcPts val="390"/>
              </a:spcAft>
              <a:buClr>
                <a:schemeClr val="accent1"/>
              </a:buClr>
              <a:buFont typeface="Wingdings 3" pitchFamily="18" charset="2"/>
              <a:buChar char=""/>
              <a:defRPr sz="13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85748" indent="-133731" algn="l" defTabSz="891540" rtl="0" eaLnBrk="1" latinLnBrk="0" hangingPunct="1">
              <a:lnSpc>
                <a:spcPct val="90000"/>
              </a:lnSpc>
              <a:spcBef>
                <a:spcPts val="195"/>
              </a:spcBef>
              <a:spcAft>
                <a:spcPts val="390"/>
              </a:spcAft>
              <a:buClr>
                <a:schemeClr val="accent1"/>
              </a:buClr>
              <a:buFont typeface="Wingdings 3" pitchFamily="18" charset="2"/>
              <a:buChar char=""/>
              <a:defRPr sz="13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28395" indent="-133731" algn="l" defTabSz="891540" rtl="0" eaLnBrk="1" latinLnBrk="0" hangingPunct="1">
              <a:lnSpc>
                <a:spcPct val="90000"/>
              </a:lnSpc>
              <a:spcBef>
                <a:spcPts val="195"/>
              </a:spcBef>
              <a:spcAft>
                <a:spcPts val="390"/>
              </a:spcAft>
              <a:buClr>
                <a:schemeClr val="accent1"/>
              </a:buClr>
              <a:buFont typeface="Wingdings 3" pitchFamily="18" charset="2"/>
              <a:buChar char=""/>
              <a:defRPr sz="13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/>
              <a:t>                                                                                          </a:t>
            </a:r>
            <a:br>
              <a:rPr lang="en-GB" sz="2000"/>
            </a:br>
            <a:r>
              <a:rPr lang="en-GB" sz="2000"/>
              <a:t>                                             </a:t>
            </a:r>
            <a:endParaRPr lang="en-GB" sz="2000" dirty="0"/>
          </a:p>
        </p:txBody>
      </p:sp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Property value columns</a:t>
            </a:r>
          </a:p>
        </p:txBody>
      </p:sp>
    </p:spTree>
    <p:extLst>
      <p:ext uri="{BB962C8B-B14F-4D97-AF65-F5344CB8AC3E}">
        <p14:creationId xmlns:p14="http://schemas.microsoft.com/office/powerpoint/2010/main" val="36954801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631" y="3012342"/>
            <a:ext cx="8991062" cy="1052550"/>
          </a:xfrm>
          <a:prstGeom prst="rect">
            <a:avLst/>
          </a:prstGeom>
        </p:spPr>
      </p:pic>
      <p:sp>
        <p:nvSpPr>
          <p:cNvPr id="5" name="Rectangle 4" descr=" 5"/>
          <p:cNvSpPr/>
          <p:nvPr/>
        </p:nvSpPr>
        <p:spPr>
          <a:xfrm>
            <a:off x="290631" y="3407925"/>
            <a:ext cx="2306594" cy="224183"/>
          </a:xfrm>
          <a:prstGeom prst="rect">
            <a:avLst/>
          </a:prstGeom>
          <a:solidFill>
            <a:schemeClr val="accent5">
              <a:lumMod val="20000"/>
              <a:lumOff val="80000"/>
              <a:alpha val="7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33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Rectangle 6" descr=" 6"/>
          <p:cNvSpPr/>
          <p:nvPr/>
        </p:nvSpPr>
        <p:spPr>
          <a:xfrm>
            <a:off x="2597225" y="3407925"/>
            <a:ext cx="935338" cy="224183"/>
          </a:xfrm>
          <a:prstGeom prst="rect">
            <a:avLst/>
          </a:prstGeom>
          <a:solidFill>
            <a:schemeClr val="accent1">
              <a:lumMod val="40000"/>
              <a:lumOff val="6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Arc 5" descr=" 18"/>
          <p:cNvSpPr/>
          <p:nvPr/>
        </p:nvSpPr>
        <p:spPr>
          <a:xfrm>
            <a:off x="1443928" y="3061523"/>
            <a:ext cx="1725976" cy="692804"/>
          </a:xfrm>
          <a:prstGeom prst="arc">
            <a:avLst>
              <a:gd name="adj1" fmla="val 10945459"/>
              <a:gd name="adj2" fmla="val 0"/>
            </a:avLst>
          </a:prstGeom>
          <a:ln w="31750">
            <a:solidFill>
              <a:schemeClr val="accent1">
                <a:lumMod val="75000"/>
                <a:alpha val="54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500" dirty="0"/>
          </a:p>
        </p:txBody>
      </p:sp>
      <p:sp>
        <p:nvSpPr>
          <p:cNvPr id="8" name="Arc 7" descr=" 19"/>
          <p:cNvSpPr/>
          <p:nvPr/>
        </p:nvSpPr>
        <p:spPr>
          <a:xfrm>
            <a:off x="1443928" y="2893060"/>
            <a:ext cx="2533134" cy="1031874"/>
          </a:xfrm>
          <a:prstGeom prst="arc">
            <a:avLst>
              <a:gd name="adj1" fmla="val 10945459"/>
              <a:gd name="adj2" fmla="val 21555007"/>
            </a:avLst>
          </a:prstGeom>
          <a:ln w="31750">
            <a:solidFill>
              <a:schemeClr val="accent1">
                <a:lumMod val="75000"/>
                <a:alpha val="54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500" dirty="0"/>
          </a:p>
        </p:txBody>
      </p:sp>
      <p:sp>
        <p:nvSpPr>
          <p:cNvPr id="10" name="Arc 9" descr=" 20"/>
          <p:cNvSpPr/>
          <p:nvPr/>
        </p:nvSpPr>
        <p:spPr>
          <a:xfrm>
            <a:off x="1443928" y="2725420"/>
            <a:ext cx="3501510" cy="1485264"/>
          </a:xfrm>
          <a:prstGeom prst="arc">
            <a:avLst>
              <a:gd name="adj1" fmla="val 10945459"/>
              <a:gd name="adj2" fmla="val 21555007"/>
            </a:avLst>
          </a:prstGeom>
          <a:ln w="31750">
            <a:solidFill>
              <a:schemeClr val="accent1">
                <a:lumMod val="75000"/>
                <a:alpha val="54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500" dirty="0"/>
          </a:p>
        </p:txBody>
      </p:sp>
      <p:sp>
        <p:nvSpPr>
          <p:cNvPr id="12" name="Arc 11" descr=" 21"/>
          <p:cNvSpPr/>
          <p:nvPr/>
        </p:nvSpPr>
        <p:spPr>
          <a:xfrm>
            <a:off x="1453536" y="2665292"/>
            <a:ext cx="4645198" cy="1545392"/>
          </a:xfrm>
          <a:prstGeom prst="arc">
            <a:avLst>
              <a:gd name="adj1" fmla="val 10945459"/>
              <a:gd name="adj2" fmla="val 21555007"/>
            </a:avLst>
          </a:prstGeom>
          <a:ln w="31750">
            <a:solidFill>
              <a:schemeClr val="accent1">
                <a:lumMod val="75000"/>
                <a:alpha val="54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500" dirty="0"/>
          </a:p>
        </p:txBody>
      </p:sp>
      <p:sp>
        <p:nvSpPr>
          <p:cNvPr id="14" name="Arc 13" descr=" 22"/>
          <p:cNvSpPr/>
          <p:nvPr/>
        </p:nvSpPr>
        <p:spPr>
          <a:xfrm>
            <a:off x="1443928" y="2491740"/>
            <a:ext cx="5606534" cy="1838960"/>
          </a:xfrm>
          <a:prstGeom prst="arc">
            <a:avLst>
              <a:gd name="adj1" fmla="val 10945459"/>
              <a:gd name="adj2" fmla="val 21555007"/>
            </a:avLst>
          </a:prstGeom>
          <a:ln w="31750">
            <a:solidFill>
              <a:schemeClr val="accent1">
                <a:lumMod val="75000"/>
                <a:alpha val="54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500" dirty="0"/>
          </a:p>
        </p:txBody>
      </p:sp>
      <p:sp>
        <p:nvSpPr>
          <p:cNvPr id="16" name="Arc 15" descr=" 24"/>
          <p:cNvSpPr/>
          <p:nvPr/>
        </p:nvSpPr>
        <p:spPr>
          <a:xfrm>
            <a:off x="1443928" y="2400300"/>
            <a:ext cx="6459974" cy="2072640"/>
          </a:xfrm>
          <a:prstGeom prst="arc">
            <a:avLst>
              <a:gd name="adj1" fmla="val 10945459"/>
              <a:gd name="adj2" fmla="val 21555007"/>
            </a:avLst>
          </a:prstGeom>
          <a:ln w="31750">
            <a:solidFill>
              <a:schemeClr val="accent1">
                <a:lumMod val="75000"/>
                <a:alpha val="54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500" dirty="0"/>
          </a:p>
        </p:txBody>
      </p:sp>
      <p:sp>
        <p:nvSpPr>
          <p:cNvPr id="18" name="Arc 17" descr=" 25"/>
          <p:cNvSpPr/>
          <p:nvPr/>
        </p:nvSpPr>
        <p:spPr>
          <a:xfrm>
            <a:off x="1453535" y="2308860"/>
            <a:ext cx="7276128" cy="2247476"/>
          </a:xfrm>
          <a:prstGeom prst="arc">
            <a:avLst>
              <a:gd name="adj1" fmla="val 10945459"/>
              <a:gd name="adj2" fmla="val 21555007"/>
            </a:avLst>
          </a:prstGeom>
          <a:ln w="31750">
            <a:solidFill>
              <a:schemeClr val="accent1">
                <a:lumMod val="75000"/>
                <a:alpha val="54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500" dirty="0"/>
          </a:p>
        </p:txBody>
      </p:sp>
      <p:sp>
        <p:nvSpPr>
          <p:cNvPr id="9" name="Rectangle 8" descr=" 26"/>
          <p:cNvSpPr/>
          <p:nvPr/>
        </p:nvSpPr>
        <p:spPr>
          <a:xfrm>
            <a:off x="3525912" y="3400214"/>
            <a:ext cx="935338" cy="224183"/>
          </a:xfrm>
          <a:prstGeom prst="rect">
            <a:avLst/>
          </a:prstGeom>
          <a:solidFill>
            <a:schemeClr val="accent1">
              <a:lumMod val="40000"/>
              <a:lumOff val="6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Rectangle 10" descr=" 27"/>
          <p:cNvSpPr/>
          <p:nvPr/>
        </p:nvSpPr>
        <p:spPr>
          <a:xfrm>
            <a:off x="4469445" y="3407924"/>
            <a:ext cx="827173" cy="216473"/>
          </a:xfrm>
          <a:prstGeom prst="rect">
            <a:avLst/>
          </a:prstGeom>
          <a:solidFill>
            <a:schemeClr val="accent1">
              <a:lumMod val="40000"/>
              <a:lumOff val="6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" name="Rectangle 12" descr=" 28"/>
          <p:cNvSpPr/>
          <p:nvPr/>
        </p:nvSpPr>
        <p:spPr>
          <a:xfrm>
            <a:off x="5279757" y="3400213"/>
            <a:ext cx="1425266" cy="231895"/>
          </a:xfrm>
          <a:prstGeom prst="rect">
            <a:avLst/>
          </a:prstGeom>
          <a:solidFill>
            <a:schemeClr val="accent1">
              <a:lumMod val="40000"/>
              <a:lumOff val="6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" name="Rectangle 14" descr=" 29"/>
          <p:cNvSpPr/>
          <p:nvPr/>
        </p:nvSpPr>
        <p:spPr>
          <a:xfrm>
            <a:off x="6690094" y="3396358"/>
            <a:ext cx="716378" cy="228039"/>
          </a:xfrm>
          <a:prstGeom prst="rect">
            <a:avLst/>
          </a:prstGeom>
          <a:solidFill>
            <a:schemeClr val="accent1">
              <a:lumMod val="40000"/>
              <a:lumOff val="6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" name="Rectangle 16" descr=" 30"/>
          <p:cNvSpPr/>
          <p:nvPr/>
        </p:nvSpPr>
        <p:spPr>
          <a:xfrm>
            <a:off x="7360245" y="3402140"/>
            <a:ext cx="990698" cy="229968"/>
          </a:xfrm>
          <a:prstGeom prst="rect">
            <a:avLst/>
          </a:prstGeom>
          <a:solidFill>
            <a:schemeClr val="accent1">
              <a:lumMod val="40000"/>
              <a:lumOff val="6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" name="Rectangle 18" descr=" 31"/>
          <p:cNvSpPr/>
          <p:nvPr/>
        </p:nvSpPr>
        <p:spPr>
          <a:xfrm>
            <a:off x="8299191" y="3396358"/>
            <a:ext cx="990698" cy="229968"/>
          </a:xfrm>
          <a:prstGeom prst="rect">
            <a:avLst/>
          </a:prstGeom>
          <a:solidFill>
            <a:schemeClr val="accent1">
              <a:lumMod val="40000"/>
              <a:lumOff val="6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2" name="Content Placeholder 2" descr=" 32"/>
          <p:cNvSpPr txBox="1">
            <a:spLocks/>
          </p:cNvSpPr>
          <p:nvPr/>
        </p:nvSpPr>
        <p:spPr>
          <a:xfrm>
            <a:off x="290631" y="4564048"/>
            <a:ext cx="8991062" cy="1377013"/>
          </a:xfrm>
          <a:prstGeom prst="rect">
            <a:avLst/>
          </a:prstGeom>
        </p:spPr>
        <p:txBody>
          <a:bodyPr vert="horz" lIns="38100" tIns="38100" rIns="38100" bIns="38100" rtlCol="0">
            <a:normAutofit/>
          </a:bodyPr>
          <a:lstStyle>
            <a:lvl1pPr marL="89154" indent="-89154" algn="l" defTabSz="891540" rtl="0" eaLnBrk="1" latinLnBrk="0" hangingPunct="1">
              <a:lnSpc>
                <a:spcPct val="90000"/>
              </a:lnSpc>
              <a:spcBef>
                <a:spcPts val="1170"/>
              </a:spcBef>
              <a:spcAft>
                <a:spcPts val="195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145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258547" indent="-133731" algn="l" defTabSz="891540" rtl="0" eaLnBrk="1" latinLnBrk="0" hangingPunct="1">
              <a:lnSpc>
                <a:spcPct val="90000"/>
              </a:lnSpc>
              <a:spcBef>
                <a:spcPts val="195"/>
              </a:spcBef>
              <a:spcAft>
                <a:spcPts val="390"/>
              </a:spcAft>
              <a:buClr>
                <a:schemeClr val="accent1"/>
              </a:buClr>
              <a:buFont typeface="Wingdings 3" pitchFamily="18" charset="2"/>
              <a:buChar char=""/>
              <a:defRPr sz="1755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436855" indent="-133731" algn="l" defTabSz="891540" rtl="0" eaLnBrk="1" latinLnBrk="0" hangingPunct="1">
              <a:lnSpc>
                <a:spcPct val="90000"/>
              </a:lnSpc>
              <a:spcBef>
                <a:spcPts val="195"/>
              </a:spcBef>
              <a:spcAft>
                <a:spcPts val="390"/>
              </a:spcAft>
              <a:buClr>
                <a:schemeClr val="accent1"/>
              </a:buClr>
              <a:buFont typeface="Wingdings 3" pitchFamily="18" charset="2"/>
              <a:buChar char=""/>
              <a:defRPr sz="1365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579501" indent="-133731" algn="l" defTabSz="891540" rtl="0" eaLnBrk="1" latinLnBrk="0" hangingPunct="1">
              <a:lnSpc>
                <a:spcPct val="90000"/>
              </a:lnSpc>
              <a:spcBef>
                <a:spcPts val="195"/>
              </a:spcBef>
              <a:spcAft>
                <a:spcPts val="390"/>
              </a:spcAft>
              <a:buClr>
                <a:schemeClr val="accent1"/>
              </a:buClr>
              <a:buFont typeface="Wingdings 3" pitchFamily="18" charset="2"/>
              <a:buChar char=""/>
              <a:defRPr sz="1365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757809" indent="-133731" algn="l" defTabSz="891540" rtl="0" eaLnBrk="1" latinLnBrk="0" hangingPunct="1">
              <a:lnSpc>
                <a:spcPct val="90000"/>
              </a:lnSpc>
              <a:spcBef>
                <a:spcPts val="195"/>
              </a:spcBef>
              <a:spcAft>
                <a:spcPts val="390"/>
              </a:spcAft>
              <a:buClr>
                <a:schemeClr val="accent1"/>
              </a:buClr>
              <a:buFont typeface="Wingdings 3" pitchFamily="18" charset="2"/>
              <a:buChar char=""/>
              <a:defRPr sz="1365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891540" indent="-133731" algn="l" defTabSz="891540" rtl="0" eaLnBrk="1" latinLnBrk="0" hangingPunct="1">
              <a:lnSpc>
                <a:spcPct val="90000"/>
              </a:lnSpc>
              <a:spcBef>
                <a:spcPts val="195"/>
              </a:spcBef>
              <a:spcAft>
                <a:spcPts val="390"/>
              </a:spcAft>
              <a:buClr>
                <a:schemeClr val="accent1"/>
              </a:buClr>
              <a:buFont typeface="Wingdings 3" pitchFamily="18" charset="2"/>
              <a:buChar char=""/>
              <a:defRPr sz="13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34186" indent="-133731" algn="l" defTabSz="891540" rtl="0" eaLnBrk="1" latinLnBrk="0" hangingPunct="1">
              <a:lnSpc>
                <a:spcPct val="90000"/>
              </a:lnSpc>
              <a:spcBef>
                <a:spcPts val="195"/>
              </a:spcBef>
              <a:spcAft>
                <a:spcPts val="390"/>
              </a:spcAft>
              <a:buClr>
                <a:schemeClr val="accent1"/>
              </a:buClr>
              <a:buFont typeface="Wingdings 3" pitchFamily="18" charset="2"/>
              <a:buChar char=""/>
              <a:defRPr sz="13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85748" indent="-133731" algn="l" defTabSz="891540" rtl="0" eaLnBrk="1" latinLnBrk="0" hangingPunct="1">
              <a:lnSpc>
                <a:spcPct val="90000"/>
              </a:lnSpc>
              <a:spcBef>
                <a:spcPts val="195"/>
              </a:spcBef>
              <a:spcAft>
                <a:spcPts val="390"/>
              </a:spcAft>
              <a:buClr>
                <a:schemeClr val="accent1"/>
              </a:buClr>
              <a:buFont typeface="Wingdings 3" pitchFamily="18" charset="2"/>
              <a:buChar char=""/>
              <a:defRPr sz="13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28395" indent="-133731" algn="l" defTabSz="891540" rtl="0" eaLnBrk="1" latinLnBrk="0" hangingPunct="1">
              <a:lnSpc>
                <a:spcPct val="90000"/>
              </a:lnSpc>
              <a:spcBef>
                <a:spcPts val="195"/>
              </a:spcBef>
              <a:spcAft>
                <a:spcPts val="390"/>
              </a:spcAft>
              <a:buClr>
                <a:schemeClr val="accent1"/>
              </a:buClr>
              <a:buFont typeface="Wingdings 3" pitchFamily="18" charset="2"/>
              <a:buChar char=""/>
              <a:defRPr sz="13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/>
              <a:t>                                                                                          </a:t>
            </a:r>
            <a:br>
              <a:rPr lang="en-GB" sz="2000"/>
            </a:br>
            <a:r>
              <a:rPr lang="en-GB" sz="2000"/>
              <a:t>                                             </a:t>
            </a:r>
            <a:endParaRPr lang="en-GB" sz="2000" dirty="0"/>
          </a:p>
        </p:txBody>
      </p:sp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Property value columns</a:t>
            </a:r>
          </a:p>
        </p:txBody>
      </p:sp>
    </p:spTree>
    <p:extLst>
      <p:ext uri="{BB962C8B-B14F-4D97-AF65-F5344CB8AC3E}">
        <p14:creationId xmlns:p14="http://schemas.microsoft.com/office/powerpoint/2010/main" val="1886168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CSV: one size does not fit 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2103" y="2308860"/>
            <a:ext cx="8415591" cy="3352800"/>
          </a:xfrm>
        </p:spPr>
        <p:txBody>
          <a:bodyPr>
            <a:normAutofit lnSpcReduction="10000"/>
          </a:bodyPr>
          <a:lstStyle/>
          <a:p>
            <a:r>
              <a:rPr lang="en-GB" sz="2333" dirty="0"/>
              <a:t>No single format of CSV document would be suitable for all types of XBRL Report</a:t>
            </a:r>
          </a:p>
          <a:p>
            <a:r>
              <a:rPr lang="en-GB" sz="2333" dirty="0" err="1"/>
              <a:t>xBRL</a:t>
            </a:r>
            <a:r>
              <a:rPr lang="en-GB" sz="2333" dirty="0"/>
              <a:t>-CSV makes it possible to define the layout of CSV files (tables) using JSON metadata</a:t>
            </a:r>
          </a:p>
          <a:p>
            <a:r>
              <a:rPr lang="en-GB" sz="2333" dirty="0"/>
              <a:t>JSON metadata file groups a set of CSV files, and defines the layout of each table and its mapping to XBRL</a:t>
            </a:r>
          </a:p>
          <a:p>
            <a:r>
              <a:rPr lang="en-GB" sz="2333" dirty="0"/>
              <a:t>Metadata file uses &amp; extends the W3C Tabular Metadata standard</a:t>
            </a:r>
          </a:p>
          <a:p>
            <a:endParaRPr lang="en-GB" sz="2333" dirty="0"/>
          </a:p>
        </p:txBody>
      </p:sp>
    </p:spTree>
    <p:extLst>
      <p:ext uri="{BB962C8B-B14F-4D97-AF65-F5344CB8AC3E}">
        <p14:creationId xmlns:p14="http://schemas.microsoft.com/office/powerpoint/2010/main" val="22140668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631" y="3012342"/>
            <a:ext cx="8991062" cy="1052550"/>
          </a:xfrm>
          <a:prstGeom prst="rect">
            <a:avLst/>
          </a:prstGeom>
        </p:spPr>
      </p:pic>
      <p:sp>
        <p:nvSpPr>
          <p:cNvPr id="5" name="Rectangle 4" descr=" 5"/>
          <p:cNvSpPr/>
          <p:nvPr/>
        </p:nvSpPr>
        <p:spPr>
          <a:xfrm>
            <a:off x="290631" y="3407925"/>
            <a:ext cx="2306594" cy="224183"/>
          </a:xfrm>
          <a:prstGeom prst="rect">
            <a:avLst/>
          </a:prstGeom>
          <a:solidFill>
            <a:schemeClr val="accent5">
              <a:lumMod val="20000"/>
              <a:lumOff val="80000"/>
              <a:alpha val="7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33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Rectangle 6" descr=" 6"/>
          <p:cNvSpPr/>
          <p:nvPr/>
        </p:nvSpPr>
        <p:spPr>
          <a:xfrm>
            <a:off x="2597225" y="3407925"/>
            <a:ext cx="935338" cy="224183"/>
          </a:xfrm>
          <a:prstGeom prst="rect">
            <a:avLst/>
          </a:prstGeom>
          <a:solidFill>
            <a:schemeClr val="accent1">
              <a:lumMod val="40000"/>
              <a:lumOff val="6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Arc 5" descr=" 18"/>
          <p:cNvSpPr/>
          <p:nvPr/>
        </p:nvSpPr>
        <p:spPr>
          <a:xfrm>
            <a:off x="1443928" y="3061523"/>
            <a:ext cx="1725976" cy="692804"/>
          </a:xfrm>
          <a:prstGeom prst="arc">
            <a:avLst>
              <a:gd name="adj1" fmla="val 10945459"/>
              <a:gd name="adj2" fmla="val 0"/>
            </a:avLst>
          </a:prstGeom>
          <a:ln w="31750">
            <a:solidFill>
              <a:schemeClr val="accent1">
                <a:lumMod val="75000"/>
                <a:alpha val="54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500" dirty="0"/>
          </a:p>
        </p:txBody>
      </p:sp>
      <p:sp>
        <p:nvSpPr>
          <p:cNvPr id="8" name="Arc 7" descr=" 19"/>
          <p:cNvSpPr/>
          <p:nvPr/>
        </p:nvSpPr>
        <p:spPr>
          <a:xfrm>
            <a:off x="1443928" y="2893060"/>
            <a:ext cx="2533134" cy="1031874"/>
          </a:xfrm>
          <a:prstGeom prst="arc">
            <a:avLst>
              <a:gd name="adj1" fmla="val 10945459"/>
              <a:gd name="adj2" fmla="val 21555007"/>
            </a:avLst>
          </a:prstGeom>
          <a:ln w="31750">
            <a:solidFill>
              <a:schemeClr val="accent1">
                <a:lumMod val="75000"/>
                <a:alpha val="54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500" dirty="0"/>
          </a:p>
        </p:txBody>
      </p:sp>
      <p:sp>
        <p:nvSpPr>
          <p:cNvPr id="12" name="Arc 11" descr=" 21"/>
          <p:cNvSpPr/>
          <p:nvPr/>
        </p:nvSpPr>
        <p:spPr>
          <a:xfrm>
            <a:off x="1453536" y="2665292"/>
            <a:ext cx="4645198" cy="1545392"/>
          </a:xfrm>
          <a:prstGeom prst="arc">
            <a:avLst>
              <a:gd name="adj1" fmla="val 10945459"/>
              <a:gd name="adj2" fmla="val 21555007"/>
            </a:avLst>
          </a:prstGeom>
          <a:ln w="31750">
            <a:solidFill>
              <a:schemeClr val="accent1">
                <a:lumMod val="75000"/>
                <a:alpha val="54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500" dirty="0"/>
          </a:p>
        </p:txBody>
      </p:sp>
      <p:sp>
        <p:nvSpPr>
          <p:cNvPr id="16" name="Arc 15" descr=" 24"/>
          <p:cNvSpPr/>
          <p:nvPr/>
        </p:nvSpPr>
        <p:spPr>
          <a:xfrm>
            <a:off x="1443928" y="2400300"/>
            <a:ext cx="6459974" cy="2072640"/>
          </a:xfrm>
          <a:prstGeom prst="arc">
            <a:avLst>
              <a:gd name="adj1" fmla="val 10945459"/>
              <a:gd name="adj2" fmla="val 21555007"/>
            </a:avLst>
          </a:prstGeom>
          <a:ln w="31750">
            <a:solidFill>
              <a:schemeClr val="accent1">
                <a:lumMod val="75000"/>
                <a:alpha val="54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500" dirty="0"/>
          </a:p>
        </p:txBody>
      </p:sp>
      <p:sp>
        <p:nvSpPr>
          <p:cNvPr id="18" name="Arc 17" descr=" 25"/>
          <p:cNvSpPr/>
          <p:nvPr/>
        </p:nvSpPr>
        <p:spPr>
          <a:xfrm>
            <a:off x="1453535" y="2308860"/>
            <a:ext cx="7276128" cy="2247476"/>
          </a:xfrm>
          <a:prstGeom prst="arc">
            <a:avLst>
              <a:gd name="adj1" fmla="val 10945459"/>
              <a:gd name="adj2" fmla="val 21555007"/>
            </a:avLst>
          </a:prstGeom>
          <a:ln w="31750">
            <a:solidFill>
              <a:schemeClr val="accent1">
                <a:lumMod val="75000"/>
                <a:alpha val="54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500" dirty="0"/>
          </a:p>
        </p:txBody>
      </p:sp>
      <p:sp>
        <p:nvSpPr>
          <p:cNvPr id="9" name="Rectangle 8" descr=" 26"/>
          <p:cNvSpPr/>
          <p:nvPr/>
        </p:nvSpPr>
        <p:spPr>
          <a:xfrm>
            <a:off x="3525912" y="3400214"/>
            <a:ext cx="935338" cy="224183"/>
          </a:xfrm>
          <a:prstGeom prst="rect">
            <a:avLst/>
          </a:prstGeom>
          <a:solidFill>
            <a:schemeClr val="accent1">
              <a:lumMod val="40000"/>
              <a:lumOff val="6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" name="Rectangle 12" descr=" 28"/>
          <p:cNvSpPr/>
          <p:nvPr/>
        </p:nvSpPr>
        <p:spPr>
          <a:xfrm>
            <a:off x="5279757" y="3400213"/>
            <a:ext cx="1425266" cy="231895"/>
          </a:xfrm>
          <a:prstGeom prst="rect">
            <a:avLst/>
          </a:prstGeom>
          <a:solidFill>
            <a:schemeClr val="accent1">
              <a:lumMod val="40000"/>
              <a:lumOff val="6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" name="Rectangle 16" descr=" 30"/>
          <p:cNvSpPr/>
          <p:nvPr/>
        </p:nvSpPr>
        <p:spPr>
          <a:xfrm>
            <a:off x="7360245" y="3402140"/>
            <a:ext cx="990698" cy="229968"/>
          </a:xfrm>
          <a:prstGeom prst="rect">
            <a:avLst/>
          </a:prstGeom>
          <a:solidFill>
            <a:schemeClr val="accent1">
              <a:lumMod val="40000"/>
              <a:lumOff val="6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" name="Rectangle 18" descr=" 31"/>
          <p:cNvSpPr/>
          <p:nvPr/>
        </p:nvSpPr>
        <p:spPr>
          <a:xfrm>
            <a:off x="8299191" y="3396358"/>
            <a:ext cx="990698" cy="229968"/>
          </a:xfrm>
          <a:prstGeom prst="rect">
            <a:avLst/>
          </a:prstGeom>
          <a:solidFill>
            <a:schemeClr val="accent1">
              <a:lumMod val="40000"/>
              <a:lumOff val="6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2" name="Content Placeholder 2" descr=" 32"/>
          <p:cNvSpPr txBox="1">
            <a:spLocks/>
          </p:cNvSpPr>
          <p:nvPr/>
        </p:nvSpPr>
        <p:spPr>
          <a:xfrm>
            <a:off x="290631" y="4564048"/>
            <a:ext cx="8991062" cy="1377013"/>
          </a:xfrm>
          <a:prstGeom prst="rect">
            <a:avLst/>
          </a:prstGeom>
        </p:spPr>
        <p:txBody>
          <a:bodyPr vert="horz" lIns="38100" tIns="38100" rIns="38100" bIns="38100" rtlCol="0">
            <a:normAutofit/>
          </a:bodyPr>
          <a:lstStyle>
            <a:lvl1pPr marL="89154" indent="-89154" algn="l" defTabSz="891540" rtl="0" eaLnBrk="1" latinLnBrk="0" hangingPunct="1">
              <a:lnSpc>
                <a:spcPct val="90000"/>
              </a:lnSpc>
              <a:spcBef>
                <a:spcPts val="1170"/>
              </a:spcBef>
              <a:spcAft>
                <a:spcPts val="195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145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258547" indent="-133731" algn="l" defTabSz="891540" rtl="0" eaLnBrk="1" latinLnBrk="0" hangingPunct="1">
              <a:lnSpc>
                <a:spcPct val="90000"/>
              </a:lnSpc>
              <a:spcBef>
                <a:spcPts val="195"/>
              </a:spcBef>
              <a:spcAft>
                <a:spcPts val="390"/>
              </a:spcAft>
              <a:buClr>
                <a:schemeClr val="accent1"/>
              </a:buClr>
              <a:buFont typeface="Wingdings 3" pitchFamily="18" charset="2"/>
              <a:buChar char=""/>
              <a:defRPr sz="1755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436855" indent="-133731" algn="l" defTabSz="891540" rtl="0" eaLnBrk="1" latinLnBrk="0" hangingPunct="1">
              <a:lnSpc>
                <a:spcPct val="90000"/>
              </a:lnSpc>
              <a:spcBef>
                <a:spcPts val="195"/>
              </a:spcBef>
              <a:spcAft>
                <a:spcPts val="390"/>
              </a:spcAft>
              <a:buClr>
                <a:schemeClr val="accent1"/>
              </a:buClr>
              <a:buFont typeface="Wingdings 3" pitchFamily="18" charset="2"/>
              <a:buChar char=""/>
              <a:defRPr sz="1365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579501" indent="-133731" algn="l" defTabSz="891540" rtl="0" eaLnBrk="1" latinLnBrk="0" hangingPunct="1">
              <a:lnSpc>
                <a:spcPct val="90000"/>
              </a:lnSpc>
              <a:spcBef>
                <a:spcPts val="195"/>
              </a:spcBef>
              <a:spcAft>
                <a:spcPts val="390"/>
              </a:spcAft>
              <a:buClr>
                <a:schemeClr val="accent1"/>
              </a:buClr>
              <a:buFont typeface="Wingdings 3" pitchFamily="18" charset="2"/>
              <a:buChar char=""/>
              <a:defRPr sz="1365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757809" indent="-133731" algn="l" defTabSz="891540" rtl="0" eaLnBrk="1" latinLnBrk="0" hangingPunct="1">
              <a:lnSpc>
                <a:spcPct val="90000"/>
              </a:lnSpc>
              <a:spcBef>
                <a:spcPts val="195"/>
              </a:spcBef>
              <a:spcAft>
                <a:spcPts val="390"/>
              </a:spcAft>
              <a:buClr>
                <a:schemeClr val="accent1"/>
              </a:buClr>
              <a:buFont typeface="Wingdings 3" pitchFamily="18" charset="2"/>
              <a:buChar char=""/>
              <a:defRPr sz="1365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891540" indent="-133731" algn="l" defTabSz="891540" rtl="0" eaLnBrk="1" latinLnBrk="0" hangingPunct="1">
              <a:lnSpc>
                <a:spcPct val="90000"/>
              </a:lnSpc>
              <a:spcBef>
                <a:spcPts val="195"/>
              </a:spcBef>
              <a:spcAft>
                <a:spcPts val="390"/>
              </a:spcAft>
              <a:buClr>
                <a:schemeClr val="accent1"/>
              </a:buClr>
              <a:buFont typeface="Wingdings 3" pitchFamily="18" charset="2"/>
              <a:buChar char=""/>
              <a:defRPr sz="13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34186" indent="-133731" algn="l" defTabSz="891540" rtl="0" eaLnBrk="1" latinLnBrk="0" hangingPunct="1">
              <a:lnSpc>
                <a:spcPct val="90000"/>
              </a:lnSpc>
              <a:spcBef>
                <a:spcPts val="195"/>
              </a:spcBef>
              <a:spcAft>
                <a:spcPts val="390"/>
              </a:spcAft>
              <a:buClr>
                <a:schemeClr val="accent1"/>
              </a:buClr>
              <a:buFont typeface="Wingdings 3" pitchFamily="18" charset="2"/>
              <a:buChar char=""/>
              <a:defRPr sz="13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85748" indent="-133731" algn="l" defTabSz="891540" rtl="0" eaLnBrk="1" latinLnBrk="0" hangingPunct="1">
              <a:lnSpc>
                <a:spcPct val="90000"/>
              </a:lnSpc>
              <a:spcBef>
                <a:spcPts val="195"/>
              </a:spcBef>
              <a:spcAft>
                <a:spcPts val="390"/>
              </a:spcAft>
              <a:buClr>
                <a:schemeClr val="accent1"/>
              </a:buClr>
              <a:buFont typeface="Wingdings 3" pitchFamily="18" charset="2"/>
              <a:buChar char=""/>
              <a:defRPr sz="13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28395" indent="-133731" algn="l" defTabSz="891540" rtl="0" eaLnBrk="1" latinLnBrk="0" hangingPunct="1">
              <a:lnSpc>
                <a:spcPct val="90000"/>
              </a:lnSpc>
              <a:spcBef>
                <a:spcPts val="195"/>
              </a:spcBef>
              <a:spcAft>
                <a:spcPts val="390"/>
              </a:spcAft>
              <a:buClr>
                <a:schemeClr val="accent1"/>
              </a:buClr>
              <a:buFont typeface="Wingdings 3" pitchFamily="18" charset="2"/>
              <a:buChar char=""/>
              <a:defRPr sz="13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Tw Cen MT" panose="020B0602020104020603" pitchFamily="34" charset="0"/>
              <a:buChar char=" "/>
            </a:pPr>
            <a:r>
              <a:rPr lang="en-GB" sz="2000">
                <a:cs typeface="+mn-cs"/>
              </a:rPr>
              <a:t>By default, property value is applied to all fact-producing cells in the same row, but it is possible to target it to specific columns.</a:t>
            </a:r>
            <a:endParaRPr lang="en-GB" sz="2000" dirty="0"/>
          </a:p>
        </p:txBody>
      </p:sp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Property value columns</a:t>
            </a:r>
          </a:p>
        </p:txBody>
      </p:sp>
    </p:spTree>
    <p:extLst>
      <p:ext uri="{BB962C8B-B14F-4D97-AF65-F5344CB8AC3E}">
        <p14:creationId xmlns:p14="http://schemas.microsoft.com/office/powerpoint/2010/main" val="17384153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loan-data-facts.csv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2105" y="4095750"/>
            <a:ext cx="7897559" cy="1733550"/>
          </a:xfrm>
        </p:spPr>
        <p:txBody>
          <a:bodyPr>
            <a:normAutofit/>
          </a:bodyPr>
          <a:lstStyle/>
          <a:p>
            <a:pPr lvl="1"/>
            <a:r>
              <a:rPr lang="en-GB" sz="2333" dirty="0"/>
              <a:t>Compact representation</a:t>
            </a:r>
          </a:p>
          <a:p>
            <a:pPr lvl="1"/>
            <a:r>
              <a:rPr lang="en-GB" sz="2333" dirty="0"/>
              <a:t>First row is ignored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104" y="2615406"/>
            <a:ext cx="7742568" cy="892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829048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Working with CSV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667" dirty="0" err="1"/>
              <a:t>xBRL</a:t>
            </a:r>
            <a:r>
              <a:rPr lang="en-GB" sz="2667" dirty="0"/>
              <a:t>-CSV is built upon the OIM</a:t>
            </a:r>
          </a:p>
          <a:p>
            <a:r>
              <a:rPr lang="en-GB" sz="2333" dirty="0"/>
              <a:t>This enables lossless, standardised transformation to other formats, including:</a:t>
            </a:r>
          </a:p>
          <a:p>
            <a:pPr lvl="1"/>
            <a:r>
              <a:rPr lang="en-GB" sz="2000" dirty="0"/>
              <a:t> </a:t>
            </a:r>
            <a:r>
              <a:rPr lang="en-GB" sz="2000" b="1" dirty="0" err="1"/>
              <a:t>xBRL</a:t>
            </a:r>
            <a:r>
              <a:rPr lang="en-GB" sz="2000" b="1" dirty="0"/>
              <a:t>-XML</a:t>
            </a:r>
            <a:r>
              <a:rPr lang="en-GB" sz="2000" dirty="0"/>
              <a:t> (the XBRL v2.1 XML syntax)</a:t>
            </a:r>
          </a:p>
          <a:p>
            <a:pPr lvl="1"/>
            <a:r>
              <a:rPr lang="en-GB" sz="2000" dirty="0"/>
              <a:t> </a:t>
            </a:r>
            <a:r>
              <a:rPr lang="en-GB" sz="2000" b="1" dirty="0" err="1"/>
              <a:t>xBRL</a:t>
            </a:r>
            <a:r>
              <a:rPr lang="en-GB" sz="2000" b="1" dirty="0"/>
              <a:t>-JSON</a:t>
            </a:r>
          </a:p>
        </p:txBody>
      </p:sp>
    </p:spTree>
    <p:extLst>
      <p:ext uri="{BB962C8B-B14F-4D97-AF65-F5344CB8AC3E}">
        <p14:creationId xmlns:p14="http://schemas.microsoft.com/office/powerpoint/2010/main" val="361187685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GB" sz="2333" dirty="0" err="1"/>
              <a:t>xBRL</a:t>
            </a:r>
            <a:r>
              <a:rPr lang="en-GB" sz="2333" dirty="0"/>
              <a:t>-CSV provides a flexible, standardised format for representing XBRL data in CSV</a:t>
            </a:r>
          </a:p>
          <a:p>
            <a:pPr lvl="1"/>
            <a:r>
              <a:rPr lang="en-GB" sz="2333" dirty="0"/>
              <a:t>Ideal for large quantities of repeating (record-based) data</a:t>
            </a:r>
          </a:p>
          <a:p>
            <a:pPr lvl="1"/>
            <a:r>
              <a:rPr lang="en-GB" sz="2333" dirty="0"/>
              <a:t>Structure of CSV files defined in JSON metadata, re-using W3C standards</a:t>
            </a:r>
          </a:p>
          <a:p>
            <a:pPr lvl="1"/>
            <a:r>
              <a:rPr lang="en-GB" sz="2333" dirty="0"/>
              <a:t>OIM ensures XBRL semantics are maintained</a:t>
            </a:r>
          </a:p>
          <a:p>
            <a:pPr lvl="1"/>
            <a:r>
              <a:rPr lang="en-GB" sz="2333" dirty="0"/>
              <a:t>Currently at Public Working Draft status: comments and participating welcomed!</a:t>
            </a:r>
          </a:p>
        </p:txBody>
      </p:sp>
    </p:spTree>
    <p:extLst>
      <p:ext uri="{BB962C8B-B14F-4D97-AF65-F5344CB8AC3E}">
        <p14:creationId xmlns:p14="http://schemas.microsoft.com/office/powerpoint/2010/main" val="613979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cap="none" dirty="0" err="1"/>
              <a:t>xBRL</a:t>
            </a:r>
            <a:r>
              <a:rPr lang="en-GB" cap="none" dirty="0"/>
              <a:t>-CSV: BUILDING A FACT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429" y="2455905"/>
            <a:ext cx="8991517" cy="30953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333" dirty="0"/>
              <a:t>Fact = Value + Aspects</a:t>
            </a:r>
          </a:p>
          <a:p>
            <a:pPr marL="0" indent="0">
              <a:buNone/>
            </a:pPr>
            <a:endParaRPr lang="en-GB" sz="1167" dirty="0"/>
          </a:p>
          <a:p>
            <a:pPr marL="0" indent="0">
              <a:buNone/>
            </a:pPr>
            <a:r>
              <a:rPr lang="en-GB" sz="2333" dirty="0"/>
              <a:t>Aspects:</a:t>
            </a:r>
          </a:p>
          <a:p>
            <a:pPr lvl="1"/>
            <a:r>
              <a:rPr lang="en-GB" sz="2008" dirty="0"/>
              <a:t>Concept</a:t>
            </a:r>
          </a:p>
          <a:p>
            <a:pPr lvl="1"/>
            <a:r>
              <a:rPr lang="en-GB" sz="2008" dirty="0"/>
              <a:t>Period</a:t>
            </a:r>
          </a:p>
          <a:p>
            <a:pPr lvl="1"/>
            <a:r>
              <a:rPr lang="en-GB" sz="2008" dirty="0"/>
              <a:t>Unit</a:t>
            </a:r>
          </a:p>
          <a:p>
            <a:pPr lvl="1"/>
            <a:r>
              <a:rPr lang="en-GB" sz="2008" dirty="0"/>
              <a:t>Entity</a:t>
            </a:r>
          </a:p>
          <a:p>
            <a:pPr lvl="1"/>
            <a:r>
              <a:rPr lang="en-GB" sz="2008" dirty="0"/>
              <a:t>Dimensions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480486" y="3114934"/>
            <a:ext cx="6054812" cy="2574323"/>
          </a:xfrm>
          <a:prstGeom prst="rect">
            <a:avLst/>
          </a:prstGeom>
        </p:spPr>
        <p:txBody>
          <a:bodyPr vert="horz" lIns="38100" tIns="38100" rIns="38100" bIns="38100" rtlCol="0">
            <a:normAutofit fontScale="92500" lnSpcReduction="20000"/>
          </a:bodyPr>
          <a:lstStyle>
            <a:lvl1pPr marL="89154" indent="-89154" algn="l" defTabSz="891540" rtl="0" eaLnBrk="1" latinLnBrk="0" hangingPunct="1">
              <a:lnSpc>
                <a:spcPct val="90000"/>
              </a:lnSpc>
              <a:spcBef>
                <a:spcPts val="1170"/>
              </a:spcBef>
              <a:spcAft>
                <a:spcPts val="195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145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258547" indent="-133731" algn="l" defTabSz="891540" rtl="0" eaLnBrk="1" latinLnBrk="0" hangingPunct="1">
              <a:lnSpc>
                <a:spcPct val="90000"/>
              </a:lnSpc>
              <a:spcBef>
                <a:spcPts val="195"/>
              </a:spcBef>
              <a:spcAft>
                <a:spcPts val="390"/>
              </a:spcAft>
              <a:buClr>
                <a:schemeClr val="accent1"/>
              </a:buClr>
              <a:buFont typeface="Wingdings 3" pitchFamily="18" charset="2"/>
              <a:buChar char=""/>
              <a:defRPr sz="1755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436855" indent="-133731" algn="l" defTabSz="891540" rtl="0" eaLnBrk="1" latinLnBrk="0" hangingPunct="1">
              <a:lnSpc>
                <a:spcPct val="90000"/>
              </a:lnSpc>
              <a:spcBef>
                <a:spcPts val="195"/>
              </a:spcBef>
              <a:spcAft>
                <a:spcPts val="390"/>
              </a:spcAft>
              <a:buClr>
                <a:schemeClr val="accent1"/>
              </a:buClr>
              <a:buFont typeface="Wingdings 3" pitchFamily="18" charset="2"/>
              <a:buChar char=""/>
              <a:defRPr sz="1365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579501" indent="-133731" algn="l" defTabSz="891540" rtl="0" eaLnBrk="1" latinLnBrk="0" hangingPunct="1">
              <a:lnSpc>
                <a:spcPct val="90000"/>
              </a:lnSpc>
              <a:spcBef>
                <a:spcPts val="195"/>
              </a:spcBef>
              <a:spcAft>
                <a:spcPts val="390"/>
              </a:spcAft>
              <a:buClr>
                <a:schemeClr val="accent1"/>
              </a:buClr>
              <a:buFont typeface="Wingdings 3" pitchFamily="18" charset="2"/>
              <a:buChar char=""/>
              <a:defRPr sz="1365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757809" indent="-133731" algn="l" defTabSz="891540" rtl="0" eaLnBrk="1" latinLnBrk="0" hangingPunct="1">
              <a:lnSpc>
                <a:spcPct val="90000"/>
              </a:lnSpc>
              <a:spcBef>
                <a:spcPts val="195"/>
              </a:spcBef>
              <a:spcAft>
                <a:spcPts val="390"/>
              </a:spcAft>
              <a:buClr>
                <a:schemeClr val="accent1"/>
              </a:buClr>
              <a:buFont typeface="Wingdings 3" pitchFamily="18" charset="2"/>
              <a:buChar char=""/>
              <a:defRPr sz="1365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891540" indent="-133731" algn="l" defTabSz="891540" rtl="0" eaLnBrk="1" latinLnBrk="0" hangingPunct="1">
              <a:lnSpc>
                <a:spcPct val="90000"/>
              </a:lnSpc>
              <a:spcBef>
                <a:spcPts val="195"/>
              </a:spcBef>
              <a:spcAft>
                <a:spcPts val="390"/>
              </a:spcAft>
              <a:buClr>
                <a:schemeClr val="accent1"/>
              </a:buClr>
              <a:buFont typeface="Wingdings 3" pitchFamily="18" charset="2"/>
              <a:buChar char=""/>
              <a:defRPr sz="13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34186" indent="-133731" algn="l" defTabSz="891540" rtl="0" eaLnBrk="1" latinLnBrk="0" hangingPunct="1">
              <a:lnSpc>
                <a:spcPct val="90000"/>
              </a:lnSpc>
              <a:spcBef>
                <a:spcPts val="195"/>
              </a:spcBef>
              <a:spcAft>
                <a:spcPts val="390"/>
              </a:spcAft>
              <a:buClr>
                <a:schemeClr val="accent1"/>
              </a:buClr>
              <a:buFont typeface="Wingdings 3" pitchFamily="18" charset="2"/>
              <a:buChar char=""/>
              <a:defRPr sz="13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85748" indent="-133731" algn="l" defTabSz="891540" rtl="0" eaLnBrk="1" latinLnBrk="0" hangingPunct="1">
              <a:lnSpc>
                <a:spcPct val="90000"/>
              </a:lnSpc>
              <a:spcBef>
                <a:spcPts val="195"/>
              </a:spcBef>
              <a:spcAft>
                <a:spcPts val="390"/>
              </a:spcAft>
              <a:buClr>
                <a:schemeClr val="accent1"/>
              </a:buClr>
              <a:buFont typeface="Wingdings 3" pitchFamily="18" charset="2"/>
              <a:buChar char=""/>
              <a:defRPr sz="13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28395" indent="-133731" algn="l" defTabSz="891540" rtl="0" eaLnBrk="1" latinLnBrk="0" hangingPunct="1">
              <a:lnSpc>
                <a:spcPct val="90000"/>
              </a:lnSpc>
              <a:spcBef>
                <a:spcPts val="195"/>
              </a:spcBef>
              <a:spcAft>
                <a:spcPts val="390"/>
              </a:spcAft>
              <a:buClr>
                <a:schemeClr val="accent1"/>
              </a:buClr>
              <a:buFont typeface="Wingdings 3" pitchFamily="18" charset="2"/>
              <a:buChar char=""/>
              <a:defRPr sz="13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333" dirty="0"/>
              <a:t>Aspects can be defined on:</a:t>
            </a:r>
          </a:p>
          <a:p>
            <a:pPr lvl="1"/>
            <a:r>
              <a:rPr lang="en-GB" sz="2008" dirty="0"/>
              <a:t>Columns (e.g. column of values for “Profit” concept)</a:t>
            </a:r>
          </a:p>
          <a:p>
            <a:pPr lvl="1"/>
            <a:r>
              <a:rPr lang="en-GB" sz="2008" dirty="0"/>
              <a:t>Report (e.g. all facts have the same entity)</a:t>
            </a:r>
          </a:p>
          <a:p>
            <a:pPr lvl="1"/>
            <a:r>
              <a:rPr lang="en-GB" sz="2008" dirty="0"/>
              <a:t>Table (e.g. facts for a particular dimension value)</a:t>
            </a:r>
          </a:p>
          <a:p>
            <a:pPr lvl="1"/>
            <a:r>
              <a:rPr lang="en-GB" sz="2008" dirty="0"/>
              <a:t>Another cell in the same row</a:t>
            </a:r>
          </a:p>
          <a:p>
            <a:pPr marL="104009" lvl="1" indent="0">
              <a:buNone/>
            </a:pPr>
            <a:endParaRPr lang="en-GB" sz="2008" dirty="0"/>
          </a:p>
          <a:p>
            <a:pPr marL="0" indent="-37146">
              <a:buNone/>
            </a:pPr>
            <a:r>
              <a:rPr lang="en-GB" sz="2333" dirty="0"/>
              <a:t>Aspects inherit and can be overridden (e.g. a default unit for all facts)</a:t>
            </a:r>
          </a:p>
          <a:p>
            <a:endParaRPr lang="en-GB" sz="2008" dirty="0"/>
          </a:p>
        </p:txBody>
      </p:sp>
    </p:spTree>
    <p:extLst>
      <p:ext uri="{BB962C8B-B14F-4D97-AF65-F5344CB8AC3E}">
        <p14:creationId xmlns:p14="http://schemas.microsoft.com/office/powerpoint/2010/main" val="2142823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xBRL</a:t>
            </a:r>
            <a:r>
              <a:rPr lang="en-GB" dirty="0"/>
              <a:t>-CSV: Loan data example</a:t>
            </a:r>
          </a:p>
        </p:txBody>
      </p:sp>
      <p:sp>
        <p:nvSpPr>
          <p:cNvPr id="3" name="Content Placeholder 2" descr=" 3"/>
          <p:cNvSpPr>
            <a:spLocks noGrp="1"/>
          </p:cNvSpPr>
          <p:nvPr>
            <p:ph idx="1"/>
          </p:nvPr>
        </p:nvSpPr>
        <p:spPr>
          <a:xfrm>
            <a:off x="482609" y="4169510"/>
            <a:ext cx="8915400" cy="1969491"/>
          </a:xfrm>
        </p:spPr>
        <p:txBody>
          <a:bodyPr/>
          <a:lstStyle/>
          <a:p>
            <a:pPr>
              <a:buChar char=" "/>
            </a:pPr>
            <a:r>
              <a:rPr lang="en-GB" sz="2400"/>
              <a:t>                             </a:t>
            </a:r>
            <a:endParaRPr lang="en-GB" dirty="0"/>
          </a:p>
        </p:txBody>
      </p:sp>
      <p:pic>
        <p:nvPicPr>
          <p:cNvPr id="4" name="Picture 3" descr="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568" y="2595782"/>
            <a:ext cx="8991062" cy="1052550"/>
          </a:xfrm>
          <a:prstGeom prst="rect">
            <a:avLst/>
          </a:prstGeom>
        </p:spPr>
      </p:pic>
      <p:sp>
        <p:nvSpPr>
          <p:cNvPr id="8" name="Content Placeholder 2" descr=" 8"/>
          <p:cNvSpPr txBox="1">
            <a:spLocks/>
          </p:cNvSpPr>
          <p:nvPr/>
        </p:nvSpPr>
        <p:spPr>
          <a:xfrm>
            <a:off x="482609" y="1613038"/>
            <a:ext cx="8915400" cy="8096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GB" sz="2000" dirty="0"/>
              <a:t>Consider a simple report consisting of information about loans issued to a number of companies:</a:t>
            </a:r>
          </a:p>
        </p:txBody>
      </p:sp>
    </p:spTree>
    <p:extLst>
      <p:ext uri="{BB962C8B-B14F-4D97-AF65-F5344CB8AC3E}">
        <p14:creationId xmlns:p14="http://schemas.microsoft.com/office/powerpoint/2010/main" val="31884090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xBRL</a:t>
            </a:r>
            <a:r>
              <a:rPr lang="en-GB" dirty="0"/>
              <a:t>-CSV: Loan data example</a:t>
            </a:r>
          </a:p>
        </p:txBody>
      </p:sp>
      <p:sp>
        <p:nvSpPr>
          <p:cNvPr id="3" name="Content Placeholder 2" descr=" 3"/>
          <p:cNvSpPr>
            <a:spLocks noGrp="1"/>
          </p:cNvSpPr>
          <p:nvPr>
            <p:ph idx="1"/>
          </p:nvPr>
        </p:nvSpPr>
        <p:spPr>
          <a:xfrm>
            <a:off x="482609" y="4169510"/>
            <a:ext cx="8915400" cy="1969491"/>
          </a:xfrm>
        </p:spPr>
        <p:txBody>
          <a:bodyPr/>
          <a:lstStyle/>
          <a:p>
            <a:pPr marL="0" indent="0">
              <a:buNone/>
            </a:pPr>
            <a:r>
              <a:rPr lang="en-GB" sz="2400" dirty="0">
                <a:latin typeface="Century Gothic" panose="020B0502020202020204" pitchFamily="34" charset="0"/>
              </a:rPr>
              <a:t>Let’s look at how this would be modelled in XBRL</a:t>
            </a:r>
            <a:endParaRPr lang="en-GB" dirty="0"/>
          </a:p>
        </p:txBody>
      </p:sp>
      <p:pic>
        <p:nvPicPr>
          <p:cNvPr id="4" name="Picture 3" descr="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568" y="2595782"/>
            <a:ext cx="8991062" cy="1052550"/>
          </a:xfrm>
          <a:prstGeom prst="rect">
            <a:avLst/>
          </a:prstGeom>
        </p:spPr>
      </p:pic>
      <p:sp>
        <p:nvSpPr>
          <p:cNvPr id="8" name="Content Placeholder 2" descr=" 8"/>
          <p:cNvSpPr txBox="1">
            <a:spLocks/>
          </p:cNvSpPr>
          <p:nvPr/>
        </p:nvSpPr>
        <p:spPr>
          <a:xfrm>
            <a:off x="482609" y="1613038"/>
            <a:ext cx="8915400" cy="8096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GB" sz="2000" dirty="0"/>
              <a:t>Consider a simple report consisting of information about loans issued to a number of companies:</a:t>
            </a:r>
          </a:p>
        </p:txBody>
      </p:sp>
    </p:spTree>
    <p:extLst>
      <p:ext uri="{BB962C8B-B14F-4D97-AF65-F5344CB8AC3E}">
        <p14:creationId xmlns:p14="http://schemas.microsoft.com/office/powerpoint/2010/main" val="32295010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cap="none" dirty="0" err="1"/>
              <a:t>x</a:t>
            </a:r>
            <a:r>
              <a:rPr lang="en-GB" dirty="0" err="1"/>
              <a:t>BRL</a:t>
            </a:r>
            <a:r>
              <a:rPr lang="en-GB" dirty="0"/>
              <a:t>-CSV: Loan data example</a:t>
            </a:r>
          </a:p>
        </p:txBody>
      </p:sp>
      <p:pic>
        <p:nvPicPr>
          <p:cNvPr id="4" name="Picture 3" descr="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568" y="2595782"/>
            <a:ext cx="8991062" cy="1052550"/>
          </a:xfrm>
          <a:prstGeom prst="rect">
            <a:avLst/>
          </a:prstGeom>
        </p:spPr>
      </p:pic>
      <p:sp>
        <p:nvSpPr>
          <p:cNvPr id="5" name="Rectangle 4" descr=" 5"/>
          <p:cNvSpPr/>
          <p:nvPr/>
        </p:nvSpPr>
        <p:spPr>
          <a:xfrm>
            <a:off x="2811163" y="2991365"/>
            <a:ext cx="6684468" cy="656967"/>
          </a:xfrm>
          <a:prstGeom prst="rect">
            <a:avLst/>
          </a:prstGeom>
          <a:solidFill>
            <a:schemeClr val="accent1">
              <a:lumMod val="40000"/>
              <a:lumOff val="6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000" dirty="0">
                <a:solidFill>
                  <a:schemeClr val="bg1">
                    <a:lumMod val="50000"/>
                  </a:schemeClr>
                </a:solidFill>
              </a:rPr>
              <a:t>Facts</a:t>
            </a:r>
            <a:endParaRPr lang="en-GB" sz="15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98529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cap="none" dirty="0" err="1"/>
              <a:t>x</a:t>
            </a:r>
            <a:r>
              <a:rPr lang="en-GB" dirty="0" err="1"/>
              <a:t>BRL</a:t>
            </a:r>
            <a:r>
              <a:rPr lang="en-GB" dirty="0"/>
              <a:t>-CSV: Loan data example</a:t>
            </a:r>
          </a:p>
        </p:txBody>
      </p:sp>
      <p:pic>
        <p:nvPicPr>
          <p:cNvPr id="4" name="Picture 3" descr="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568" y="2595782"/>
            <a:ext cx="8991062" cy="1052550"/>
          </a:xfrm>
          <a:prstGeom prst="rect">
            <a:avLst/>
          </a:prstGeom>
        </p:spPr>
      </p:pic>
      <p:sp>
        <p:nvSpPr>
          <p:cNvPr id="5" name="Rectangle 4" descr=" 5"/>
          <p:cNvSpPr/>
          <p:nvPr/>
        </p:nvSpPr>
        <p:spPr>
          <a:xfrm>
            <a:off x="2811163" y="2991365"/>
            <a:ext cx="6684468" cy="656967"/>
          </a:xfrm>
          <a:prstGeom prst="rect">
            <a:avLst/>
          </a:prstGeom>
          <a:solidFill>
            <a:schemeClr val="accent1">
              <a:lumMod val="40000"/>
              <a:lumOff val="6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000" dirty="0">
                <a:solidFill>
                  <a:schemeClr val="bg1">
                    <a:lumMod val="50000"/>
                  </a:schemeClr>
                </a:solidFill>
              </a:rPr>
              <a:t>Facts</a:t>
            </a:r>
            <a:endParaRPr lang="en-GB" sz="15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ectangle 5" descr=" 6"/>
          <p:cNvSpPr/>
          <p:nvPr/>
        </p:nvSpPr>
        <p:spPr>
          <a:xfrm>
            <a:off x="2811162" y="2595782"/>
            <a:ext cx="6684467" cy="395583"/>
          </a:xfrm>
          <a:prstGeom prst="rect">
            <a:avLst/>
          </a:prstGeom>
          <a:solidFill>
            <a:srgbClr val="FFFF00">
              <a:alpha val="7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bg1">
                    <a:lumMod val="50000"/>
                  </a:schemeClr>
                </a:solidFill>
              </a:rPr>
              <a:t>Concepts</a:t>
            </a:r>
            <a:endParaRPr lang="en-GB" sz="15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1899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38987</TotalTime>
  <Words>936</Words>
  <Application>Microsoft Office PowerPoint</Application>
  <PresentationFormat>A4 Paper (210x297 mm)</PresentationFormat>
  <Paragraphs>155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9" baseType="lpstr">
      <vt:lpstr>Arial</vt:lpstr>
      <vt:lpstr>Calibri</vt:lpstr>
      <vt:lpstr>Century Gothic</vt:lpstr>
      <vt:lpstr>Tw Cen MT</vt:lpstr>
      <vt:lpstr>Wingdings 3</vt:lpstr>
      <vt:lpstr>Office Theme</vt:lpstr>
      <vt:lpstr>xBRL-CSV Overview</vt:lpstr>
      <vt:lpstr>xBRL-CSV</vt:lpstr>
      <vt:lpstr>Why CSV?</vt:lpstr>
      <vt:lpstr>CSV: one size does not fit all</vt:lpstr>
      <vt:lpstr>xBRL-CSV: BUILDING A FACT</vt:lpstr>
      <vt:lpstr>xBRL-CSV: Loan data example</vt:lpstr>
      <vt:lpstr>xBRL-CSV: Loan data example</vt:lpstr>
      <vt:lpstr>xBRL-CSV: Loan data example</vt:lpstr>
      <vt:lpstr>xBRL-CSV: Loan data example</vt:lpstr>
      <vt:lpstr>xBRL-CSV: Loan data example</vt:lpstr>
      <vt:lpstr>xBRL-CSV: Loan data example</vt:lpstr>
      <vt:lpstr>xBRL-CSV: Loan data example</vt:lpstr>
      <vt:lpstr>JSON metadata: Overview</vt:lpstr>
      <vt:lpstr>JSON metadata: Overview</vt:lpstr>
      <vt:lpstr>JSON metadata: Overview</vt:lpstr>
      <vt:lpstr>JSON metadata: Overview</vt:lpstr>
      <vt:lpstr>JSON metadata: Overview</vt:lpstr>
      <vt:lpstr>JSON metadata: Overview</vt:lpstr>
      <vt:lpstr>JSON metadata: report-level properties</vt:lpstr>
      <vt:lpstr>JSON metadata: prefixes</vt:lpstr>
      <vt:lpstr>JSON metadata: tables</vt:lpstr>
      <vt:lpstr>JSON metadata: tables</vt:lpstr>
      <vt:lpstr>JSON metadata: columns</vt:lpstr>
      <vt:lpstr>JSON metadata: columns</vt:lpstr>
      <vt:lpstr>JSON metadata: columns</vt:lpstr>
      <vt:lpstr>Column Types</vt:lpstr>
      <vt:lpstr>Column Types</vt:lpstr>
      <vt:lpstr>Column Types</vt:lpstr>
      <vt:lpstr>Column Types</vt:lpstr>
      <vt:lpstr>Column Types</vt:lpstr>
      <vt:lpstr>Column Types</vt:lpstr>
      <vt:lpstr>Property value columns</vt:lpstr>
      <vt:lpstr>Property value columns</vt:lpstr>
      <vt:lpstr>Property value columns</vt:lpstr>
      <vt:lpstr>Property value columns</vt:lpstr>
      <vt:lpstr>Property value columns</vt:lpstr>
      <vt:lpstr>Property value columns</vt:lpstr>
      <vt:lpstr>Property value columns</vt:lpstr>
      <vt:lpstr>Property value columns</vt:lpstr>
      <vt:lpstr>Property value columns</vt:lpstr>
      <vt:lpstr>loan-data-facts.csv</vt:lpstr>
      <vt:lpstr>Working with CSV data</vt:lpstr>
      <vt:lpstr>Summary</vt:lpstr>
    </vt:vector>
  </TitlesOfParts>
  <Company>DRSL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Turner</dc:creator>
  <cp:lastModifiedBy>Paul Warren</cp:lastModifiedBy>
  <cp:revision>144</cp:revision>
  <dcterms:created xsi:type="dcterms:W3CDTF">2016-03-02T17:11:35Z</dcterms:created>
  <dcterms:modified xsi:type="dcterms:W3CDTF">2017-06-14T15:56:17Z</dcterms:modified>
</cp:coreProperties>
</file>